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2" r:id="rId4"/>
    <p:sldId id="261" r:id="rId5"/>
    <p:sldId id="268" r:id="rId6"/>
    <p:sldId id="269" r:id="rId7"/>
    <p:sldId id="265" r:id="rId8"/>
    <p:sldId id="266" r:id="rId9"/>
    <p:sldId id="267" r:id="rId10"/>
    <p:sldId id="276" r:id="rId11"/>
    <p:sldId id="257" r:id="rId12"/>
    <p:sldId id="278" r:id="rId13"/>
    <p:sldId id="274" r:id="rId14"/>
    <p:sldId id="270" r:id="rId15"/>
    <p:sldId id="272" r:id="rId16"/>
    <p:sldId id="277" r:id="rId17"/>
    <p:sldId id="273" r:id="rId18"/>
    <p:sldId id="271" r:id="rId19"/>
    <p:sldId id="259" r:id="rId20"/>
    <p:sldId id="260" r:id="rId21"/>
    <p:sldId id="282" r:id="rId22"/>
    <p:sldId id="279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69077-4B2A-4B15-9172-770260BC9054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53029-98B6-456D-958F-D8A96D95F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Стажировка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B050"/>
                </a:solidFill>
              </a:rPr>
              <a:t>Дефектологическое сопровождение ребенка с РАС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Стажер: Бурштейн  Л.В.</a:t>
            </a:r>
          </a:p>
          <a:p>
            <a:r>
              <a:rPr lang="ru-RU" dirty="0" smtClean="0"/>
              <a:t>МБДОУ № 143  « Золотая рыбка»</a:t>
            </a:r>
          </a:p>
          <a:p>
            <a:r>
              <a:rPr lang="ru-RU" dirty="0"/>
              <a:t> </a:t>
            </a:r>
            <a:r>
              <a:rPr lang="ru-RU" dirty="0" smtClean="0"/>
              <a:t>комбинированного  вида  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3429000"/>
            <a:ext cx="1918660" cy="301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00438"/>
            <a:ext cx="2000264" cy="282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643314"/>
            <a:ext cx="1928826" cy="267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8662" y="500042"/>
            <a:ext cx="61436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Игровая деятельность</a:t>
            </a:r>
            <a:r>
              <a:rPr lang="ru-RU" sz="2000" b="1" dirty="0" smtClean="0"/>
              <a:t> является ведущей деятельностью. Формирование игровой деятельности направлено на развитие у  Димы интереса к игрушкам, предметно-игровым действиям и воспитание умения играть со сверстниками.</a:t>
            </a:r>
            <a:endParaRPr lang="ru-RU" sz="2000" b="1" dirty="0"/>
          </a:p>
        </p:txBody>
      </p:sp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0"/>
            <a:ext cx="171451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3429000"/>
            <a:ext cx="228359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357562"/>
            <a:ext cx="2000264" cy="260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28662" y="428604"/>
            <a:ext cx="77867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У Димы не сформирован   стереотип  адекватного   поведения  на  занятии,     частые проявления  негативизма, протеста, повышенной отвлекаемости. На проекте повышали базовое доверие через игровую  деятельность  и взаимодействие. Безопасность и доверие- основа успешной  коммуникации.</a:t>
            </a:r>
            <a:endParaRPr lang="ru-RU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3071810"/>
            <a:ext cx="1736725" cy="130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000504"/>
            <a:ext cx="1981202" cy="162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572008"/>
            <a:ext cx="1357322" cy="194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929066"/>
            <a:ext cx="171451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00034" y="1"/>
            <a:ext cx="72866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Социальное  развитие</a:t>
            </a:r>
            <a:r>
              <a:rPr lang="ru-RU" sz="2000" b="1" dirty="0" smtClean="0"/>
              <a:t> ребенка   с РАС связано с формированием социально-бытовой ориентировки, овладением нормами поведения в быту,  развитии доброжелательного отношения к взрослым и детям и налаживания партнерских отношений, овладении различными формами и средствами взаимодействия со сверстниками, формировании положительных самоощущений и самооценки. Работа по социально-личностному развитию  ребенка пронизывала всю коррекционно-педагогическую деятельность  на проекте.</a:t>
            </a:r>
            <a:endParaRPr lang="ru-RU" sz="2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785794"/>
            <a:ext cx="157163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57158" y="642918"/>
            <a:ext cx="58579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Познавательное развитие</a:t>
            </a:r>
            <a:r>
              <a:rPr lang="ru-RU" sz="2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детей с РАС  является одной из важных составляющих системы коррекционно-педагогической работы. Оно предполагает целенаправленное сенсорное воспитание ребенка, формирование мышления (наглядно-действенного, образного, элементов логического), внимания, образной и словесной памяти, воображения; формирование способов мыслительной деятельности (анализа, сравнения, классификации, обобщения) ,способствует появлению  речи  и ее развитию.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286256"/>
            <a:ext cx="171451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4071942"/>
            <a:ext cx="164307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500042"/>
            <a:ext cx="2175664" cy="228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28604"/>
            <a:ext cx="1714512" cy="212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57158" y="2828836"/>
            <a:ext cx="70009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Непосредственное эмоциональное общение с взрослым, манипулирование с предметами и познавательно-исследовательские действия помогают преодолевать негативные реакции на окружающую  среду, способствуют выработке положительной эмоциональной реакции.</a:t>
            </a: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500042"/>
            <a:ext cx="1714512" cy="22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3286124"/>
            <a:ext cx="157163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500043"/>
            <a:ext cx="64294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У Димы - нарушение двигательных и психических функций сочетается с недостаточностью  функционирования  нервной системы, общей соматической </a:t>
            </a:r>
            <a:r>
              <a:rPr lang="ru-RU" sz="2000" b="1" dirty="0" err="1" smtClean="0"/>
              <a:t>ослабленностью</a:t>
            </a:r>
            <a:r>
              <a:rPr lang="ru-RU" sz="2000" b="1" dirty="0" smtClean="0"/>
              <a:t> и низкой работоспособностью ,потому эффективно формировали  установку на здоровый образ жизни и овладение правильными формами поведения в различных жизненных ситуациях.</a:t>
            </a:r>
            <a:endParaRPr lang="ru-RU" sz="2000" b="1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214686"/>
            <a:ext cx="2357454" cy="302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286124"/>
            <a:ext cx="2214578" cy="303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142984"/>
            <a:ext cx="1785950" cy="301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43636" y="4357694"/>
            <a:ext cx="2643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Большую  помощь  в развитии вестибулярных ощущений оказывает комплекс « Сова –нянька»</a:t>
            </a:r>
            <a:endParaRPr lang="ru-RU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876"/>
            <a:ext cx="235745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429000"/>
            <a:ext cx="214314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357562"/>
            <a:ext cx="200026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1538" y="714356"/>
            <a:ext cx="57864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 процессе  социального развития ребенка выделяли три базовых концентра, значимых для  последующего развития  личности ребенка  в целом: «</a:t>
            </a:r>
            <a:r>
              <a:rPr lang="ru-RU" sz="2400" b="1" dirty="0" err="1" smtClean="0"/>
              <a:t>Я-сам</a:t>
            </a:r>
            <a:r>
              <a:rPr lang="ru-RU" sz="2400" b="1" dirty="0" smtClean="0"/>
              <a:t>», «Я и другие»,  «Я и окружающий мир».  </a:t>
            </a:r>
            <a:endParaRPr lang="ru-RU" sz="2400" b="1" dirty="0"/>
          </a:p>
        </p:txBody>
      </p:sp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357166"/>
            <a:ext cx="142875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2000240"/>
            <a:ext cx="2082795" cy="365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43116"/>
            <a:ext cx="1857387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500306"/>
            <a:ext cx="250033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85786" y="357166"/>
            <a:ext cx="7215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На проекте определена зона ближайшего развития  ребенка  и направления  зоны комфортного обучения. Используя стереотипные действия ребенка, решали проблему коррекции аффективных проявлений.</a:t>
            </a:r>
            <a:endParaRPr lang="ru-RU" sz="20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00042"/>
            <a:ext cx="20193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500042"/>
            <a:ext cx="171451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571876"/>
            <a:ext cx="207170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500438"/>
            <a:ext cx="2214578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86116" y="642918"/>
            <a:ext cx="278608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Наши достижения</a:t>
            </a:r>
          </a:p>
          <a:p>
            <a:endParaRPr lang="ru-RU" dirty="0" smtClean="0"/>
          </a:p>
          <a:p>
            <a:r>
              <a:rPr lang="ru-RU" sz="2000" baseline="-25000" dirty="0" smtClean="0"/>
              <a:t>-</a:t>
            </a:r>
            <a:r>
              <a:rPr lang="ru-RU" sz="2000" dirty="0" smtClean="0"/>
              <a:t>Научился  алгоритму  игры « </a:t>
            </a:r>
            <a:r>
              <a:rPr lang="ru-RU" sz="2000" dirty="0" err="1" smtClean="0"/>
              <a:t>Стукалочка</a:t>
            </a:r>
            <a:r>
              <a:rPr lang="ru-RU" sz="2000" dirty="0" smtClean="0"/>
              <a:t>»</a:t>
            </a:r>
          </a:p>
          <a:p>
            <a:endParaRPr lang="ru-RU" sz="2000" dirty="0" smtClean="0"/>
          </a:p>
          <a:p>
            <a:r>
              <a:rPr lang="ru-RU" sz="2000" dirty="0" smtClean="0"/>
              <a:t>-Соотносит геометрическую фигуру к основе.</a:t>
            </a:r>
          </a:p>
          <a:p>
            <a:endParaRPr lang="ru-RU" sz="2000" dirty="0" smtClean="0"/>
          </a:p>
          <a:p>
            <a:r>
              <a:rPr lang="ru-RU" sz="2000" dirty="0" smtClean="0"/>
              <a:t>-Нравится  действовать  с лабиринтом.</a:t>
            </a:r>
          </a:p>
          <a:p>
            <a:endParaRPr lang="ru-RU" sz="2000" dirty="0" smtClean="0"/>
          </a:p>
          <a:p>
            <a:r>
              <a:rPr lang="ru-RU" sz="2000" dirty="0" smtClean="0"/>
              <a:t>Умеет сортировать и пользоваться  ложкой, палочкой, </a:t>
            </a:r>
            <a:r>
              <a:rPr lang="ru-RU" sz="2000" dirty="0" err="1" smtClean="0"/>
              <a:t>молоточом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786058"/>
            <a:ext cx="2567887" cy="352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071810"/>
            <a:ext cx="2355057" cy="314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85852" y="928670"/>
            <a:ext cx="7194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-Знает алгоритм некоторых  игр и упражнений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Иногда проявляет самостоятельность.</a:t>
            </a:r>
            <a:endParaRPr lang="ru-RU" sz="2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290" y="357166"/>
            <a:ext cx="64294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Аутизм – это </a:t>
            </a:r>
            <a:r>
              <a:rPr lang="ru-RU" sz="2400" b="1" dirty="0" err="1" smtClean="0"/>
              <a:t>первазивное</a:t>
            </a:r>
            <a:r>
              <a:rPr lang="ru-RU" sz="2400" b="1" dirty="0" smtClean="0"/>
              <a:t>  нарушение, которое затрагивает все стороны жизни и развития ребенка. поэтому и подход   должен стать единым и комплексным.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43042" y="1928802"/>
            <a:ext cx="62151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Дима В , 6 лет , посещает комбинированную группу  для  детей  с нарушением функции зрительного анализатора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000100" y="2928935"/>
            <a:ext cx="75009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Интересы</a:t>
            </a:r>
            <a:r>
              <a:rPr lang="ru-RU" sz="2000" b="1" dirty="0" smtClean="0"/>
              <a:t>: игры  с  мячом, с мягкими  игрушками , с мелкими игрушками, к  </a:t>
            </a:r>
            <a:r>
              <a:rPr lang="ru-RU" sz="2000" b="1" dirty="0" smtClean="0"/>
              <a:t>музыкальным </a:t>
            </a:r>
            <a:r>
              <a:rPr lang="ru-RU" sz="2000" b="1" dirty="0" smtClean="0"/>
              <a:t>инструментам.</a:t>
            </a:r>
          </a:p>
          <a:p>
            <a:endParaRPr lang="ru-RU" sz="2000" b="1" dirty="0" smtClean="0"/>
          </a:p>
          <a:p>
            <a:r>
              <a:rPr lang="ru-RU" sz="2000" b="1" dirty="0" smtClean="0">
                <a:solidFill>
                  <a:srgbClr val="FF0000"/>
                </a:solidFill>
              </a:rPr>
              <a:t>Цель сопровождения</a:t>
            </a:r>
            <a:r>
              <a:rPr lang="ru-RU" sz="2000" b="1" dirty="0" smtClean="0"/>
              <a:t>:</a:t>
            </a:r>
          </a:p>
          <a:p>
            <a:r>
              <a:rPr lang="ru-RU" sz="2000" b="1" dirty="0" smtClean="0"/>
              <a:t>создание благоприятных условий для проживания ребенком дошкольного детства, формирование основ  базовой культуры  личности  ребенка, ориентированной  на самореализацию, жизненный  успех   сохранение здоровья , обеспечение комплексного развития с  учетом психического и физического состояния здоровья.</a:t>
            </a:r>
          </a:p>
          <a:p>
            <a:endParaRPr lang="ru-RU" sz="2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8603"/>
            <a:ext cx="2571768" cy="382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58" y="2786058"/>
            <a:ext cx="2500203" cy="333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00430" y="571480"/>
            <a:ext cx="52864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Предпосылки  к  социальной  адаптации и  интеграции    формировались в  процессе  всей  деятельности,  включая  организацию  окружающей  среды, взаимосвязь  с  родителями.</a:t>
            </a:r>
            <a:endParaRPr lang="ru-RU" sz="2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Хозяин\Pictures\Новая папка (2)\DSC067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714752"/>
            <a:ext cx="250033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F:\фотографии по сенсорной интеграции\IMG-07f11edbb39c539a98b6bbc77d349433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714620"/>
            <a:ext cx="2428892" cy="1651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429132"/>
            <a:ext cx="2552500" cy="1912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57159" y="428604"/>
            <a:ext cx="821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Эффективность коррекционно-воспитательной работы определяется координацией и преемственностью в  работе </a:t>
            </a:r>
          </a:p>
          <a:p>
            <a:r>
              <a:rPr lang="ru-RU" sz="2000" b="1" dirty="0" smtClean="0"/>
              <a:t>всех  субъектов коррекционного процесса, компетентным и  профессиональным  подходом к коррекции, развитию, обучению и воспитанию  детей с РАС. Проведение семинаров, консультаций  для  педагогов, составление  памяток и рекомендаций – мероприятия  проекта  для  реализации этого направления.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428868"/>
            <a:ext cx="1581150" cy="210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643182"/>
            <a:ext cx="2725738" cy="363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5429264"/>
            <a:ext cx="1066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5000636"/>
            <a:ext cx="1928826" cy="136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2571744"/>
            <a:ext cx="1857388" cy="222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8662" y="571480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 проекте использовался  различный  игровой  материал и средства  визуальной  поддержки  ребенка.  </a:t>
            </a:r>
            <a:endParaRPr lang="ru-RU" sz="20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9663" t="2885" r="18370" b="34671"/>
          <a:stretch>
            <a:fillRect/>
          </a:stretch>
        </p:blipFill>
        <p:spPr bwMode="auto">
          <a:xfrm>
            <a:off x="6072198" y="1500174"/>
            <a:ext cx="2571768" cy="364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4348" y="357166"/>
            <a:ext cx="5429288" cy="5857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Коррекционная  помощь ребенку с РАС требует терпеливости, вдумчивости, изобретательности, </a:t>
            </a:r>
            <a:r>
              <a:rPr lang="ru-RU" sz="2400" b="1" dirty="0" err="1" smtClean="0"/>
              <a:t>систематичности,не</a:t>
            </a:r>
            <a:r>
              <a:rPr lang="ru-RU" sz="2400" b="1" dirty="0" smtClean="0"/>
              <a:t> шаблонного решения  проблем. У каждого ребенка своя  </a:t>
            </a:r>
            <a:r>
              <a:rPr lang="ru-RU" sz="2400" b="1" dirty="0" err="1" smtClean="0"/>
              <a:t>троектория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коррекционной  реабилитации и в  ее  решении  требуется  индивидуальный подход и высокая мотивация всех участников </a:t>
            </a:r>
            <a:r>
              <a:rPr lang="ru-RU" sz="2400" b="1" dirty="0" err="1" smtClean="0"/>
              <a:t>сопровождения.На</a:t>
            </a:r>
            <a:r>
              <a:rPr lang="ru-RU" sz="2400" b="1" dirty="0" smtClean="0"/>
              <a:t> проекте мы получили результат, он минимальный, но значимый  для  развития  ребенка с РАС. Это ступенька обеспечения равных возможностей  для  полноценного развития  Димы В.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0"/>
            <a:ext cx="72866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Инклюзия </a:t>
            </a:r>
            <a:r>
              <a:rPr lang="ru-RU" sz="2400" dirty="0" smtClean="0"/>
              <a:t>- это адаптация системы к потребностям ребенка. Цель дошкольного учреждения включить ребенка в социум. Такой подход вовлекает всех детей в естественную жизнь коллектива , стирает границы в отношениях, уменьшает ошибки формирования личности человека .В детском саду ребенка воспринимают таким какой он есть ,подстраивают систему под его развитие. Для успешности создана модель </a:t>
            </a:r>
            <a:r>
              <a:rPr lang="ru-RU" sz="2400" dirty="0" err="1" smtClean="0"/>
              <a:t>психолого</a:t>
            </a:r>
            <a:r>
              <a:rPr lang="ru-RU" sz="2400" dirty="0" smtClean="0"/>
              <a:t>- педагогического сопровождения, где на каждой ступеньки ребенку оказывается помощь. Главная задача- выявить индивидуальные положительные особенности, зафиксировать умения, возможную зону ближайшего развития и перспективу совершенствования приобретенных навыков и умений и расширение функциональных возможностей. </a:t>
            </a:r>
            <a:r>
              <a:rPr lang="ru-RU" sz="2400" b="1" dirty="0" smtClean="0"/>
              <a:t>Это философия  данного проекта.</a:t>
            </a:r>
            <a:endParaRPr lang="ru-RU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285728"/>
            <a:ext cx="78581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Нарушение способности к  социальному  поведению, ограничение  интересов, инертность,</a:t>
            </a:r>
          </a:p>
          <a:p>
            <a:r>
              <a:rPr lang="ru-RU" sz="2400" b="1" dirty="0" smtClean="0"/>
              <a:t>не достаточно сформированная  познавательная деятельность, слабая мотивация и снижение</a:t>
            </a:r>
          </a:p>
          <a:p>
            <a:r>
              <a:rPr lang="ru-RU" sz="2400" b="1" dirty="0" smtClean="0"/>
              <a:t>потребности в речевом общении, нарушение моторики, нарушение эмоционально-волевой и аффективной  сферы, стереотипное поведение - это проблемы,  на которые  было направлено содержание проекта.</a:t>
            </a:r>
            <a:endParaRPr lang="ru-RU" sz="2400" b="1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714752"/>
            <a:ext cx="1928826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714752"/>
            <a:ext cx="2071702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143248"/>
            <a:ext cx="250033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85786" y="714356"/>
            <a:ext cx="7715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mtClean="0"/>
              <a:t>Поддержка инициативы и самостоятельности  ребенка  в разных  видах деятельности –  условие  развития  творческого  потенциала, формирования  социального опыта.</a:t>
            </a:r>
            <a:endParaRPr lang="ru-RU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071790"/>
            <a:ext cx="1910956" cy="254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428604"/>
            <a:ext cx="7715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Активность  ребенка  развивали   через предметную деятельность и игры с составными и динамическими игрушками; экспериментирование с материалами и веществами (песок, вода, тесто и пр.), общение с взрослым и совместные игры со сверстниками под руководством взрослого.</a:t>
            </a:r>
            <a:endParaRPr lang="ru-RU" sz="2400" b="1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714620"/>
            <a:ext cx="214314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857496"/>
            <a:ext cx="250033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 t="3057" r="12519"/>
          <a:stretch>
            <a:fillRect/>
          </a:stretch>
        </p:blipFill>
        <p:spPr bwMode="auto">
          <a:xfrm>
            <a:off x="3857620" y="2857496"/>
            <a:ext cx="185738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20913" b="24880"/>
          <a:stretch>
            <a:fillRect/>
          </a:stretch>
        </p:blipFill>
        <p:spPr bwMode="auto">
          <a:xfrm>
            <a:off x="857224" y="3500438"/>
            <a:ext cx="264320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571876"/>
            <a:ext cx="221457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1539" y="785794"/>
            <a:ext cx="7429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Визуальная поддержка –опора  на зрительный  анализатор.</a:t>
            </a:r>
          </a:p>
          <a:p>
            <a:r>
              <a:rPr lang="ru-RU" sz="2400" b="1" dirty="0" smtClean="0"/>
              <a:t>Диме  трудно понимать  и использовать  речь ,поэтому  вводим  в образовательный процесс  средства альтернативной поддержки общения – визуальные планшеты, визуальное расписание, используем технологию предметного календаря.</a:t>
            </a:r>
            <a:endParaRPr lang="ru-RU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4143380"/>
            <a:ext cx="150019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071942"/>
            <a:ext cx="1714512" cy="245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142984"/>
            <a:ext cx="17859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4000504"/>
            <a:ext cx="1714512" cy="227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2910" y="500042"/>
            <a:ext cx="61436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Новый для Димы  вид действий  и ориентировки.</a:t>
            </a:r>
          </a:p>
          <a:p>
            <a:r>
              <a:rPr lang="ru-RU" sz="2400" b="1" dirty="0" smtClean="0"/>
              <a:t>«Игры  и упражнения  с  большой  коробкой.»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Ценность: </a:t>
            </a:r>
            <a:r>
              <a:rPr lang="ru-RU" sz="2400" b="1" dirty="0" smtClean="0"/>
              <a:t>улучшение  моторного планирования, снижение уровня  тревожности, усиление вестибулярных ощущений,</a:t>
            </a:r>
          </a:p>
          <a:p>
            <a:r>
              <a:rPr lang="ru-RU" sz="2400" b="1" dirty="0" smtClean="0"/>
              <a:t>развитие  ориентировки  и бытовых  навыков.</a:t>
            </a:r>
            <a:endParaRPr lang="ru-RU" sz="2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428868"/>
            <a:ext cx="1928826" cy="239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500042"/>
            <a:ext cx="81439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 формирования  навыков  коллективного  взаимодействия   использовали    специальные  игровые    ситуации:</a:t>
            </a:r>
            <a:r>
              <a:rPr lang="ru-RU" sz="2000" b="1" baseline="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оторые  создают :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 условия  для  возникновения 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речевого,  предметного, игрового </a:t>
            </a:r>
            <a:endParaRPr lang="ru-RU" sz="20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-действий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между детьми  или  между   ребенком   и  педагогом.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714620"/>
            <a:ext cx="2304252" cy="335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un9-25.userapi.com/impf/c850616/v850616150/e6618/GvSdWGpl5Xg.jpg?size=1152x560&amp;quality=96&amp;sign=8ea410ec10b2b668812c905f20582121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500570"/>
            <a:ext cx="3214678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677</Words>
  <Application>Microsoft Office PowerPoint</Application>
  <PresentationFormat>Экран (4:3)</PresentationFormat>
  <Paragraphs>55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Стажировка  Дефектологическое сопровождение ребенка с РАС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Стажировка  Дефектологическое сопровождение ребенка с РАС</dc:title>
  <dc:creator>Пользователь Windows</dc:creator>
  <cp:lastModifiedBy>Пользователь Windows</cp:lastModifiedBy>
  <cp:revision>37</cp:revision>
  <dcterms:created xsi:type="dcterms:W3CDTF">2022-08-26T14:27:43Z</dcterms:created>
  <dcterms:modified xsi:type="dcterms:W3CDTF">2023-03-12T10:24:59Z</dcterms:modified>
</cp:coreProperties>
</file>