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3" r:id="rId3"/>
    <p:sldId id="296" r:id="rId4"/>
    <p:sldId id="298" r:id="rId5"/>
    <p:sldId id="274" r:id="rId6"/>
    <p:sldId id="277" r:id="rId7"/>
    <p:sldId id="258" r:id="rId8"/>
    <p:sldId id="282" r:id="rId9"/>
    <p:sldId id="283" r:id="rId10"/>
    <p:sldId id="284" r:id="rId11"/>
    <p:sldId id="285" r:id="rId12"/>
    <p:sldId id="286" r:id="rId13"/>
    <p:sldId id="287" r:id="rId14"/>
    <p:sldId id="267" r:id="rId15"/>
    <p:sldId id="268" r:id="rId16"/>
    <p:sldId id="272" r:id="rId17"/>
    <p:sldId id="280" r:id="rId18"/>
    <p:sldId id="281" r:id="rId19"/>
    <p:sldId id="288" r:id="rId20"/>
    <p:sldId id="289" r:id="rId21"/>
    <p:sldId id="291" r:id="rId22"/>
    <p:sldId id="290" r:id="rId23"/>
    <p:sldId id="292" r:id="rId24"/>
    <p:sldId id="293" r:id="rId25"/>
    <p:sldId id="294" r:id="rId26"/>
    <p:sldId id="295" r:id="rId27"/>
    <p:sldId id="27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3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«Сенсорное развитие детей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младшего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возраста»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857628"/>
            <a:ext cx="3969232" cy="1285884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0648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939916"/>
          </a:xfrm>
        </p:spPr>
        <p:txBody>
          <a:bodyPr/>
          <a:lstStyle/>
          <a:p>
            <a:pPr lvl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Музыкальные ноты, звуки родного языка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99071092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669" t="11996" r="3003" b="18555"/>
          <a:stretch>
            <a:fillRect/>
          </a:stretch>
        </p:blipFill>
        <p:spPr>
          <a:xfrm>
            <a:off x="2857488" y="2143116"/>
            <a:ext cx="4071966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Четыре вкуса (сладкий, горький, соленый,    кислый)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lide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143116"/>
            <a:ext cx="7358114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86808" cy="1143000"/>
          </a:xfrm>
        </p:spPr>
        <p:txBody>
          <a:bodyPr/>
          <a:lstStyle/>
          <a:p>
            <a:pPr lvl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Два температурных определения (тепло, холодно)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551"/>
          <a:stretch>
            <a:fillRect/>
          </a:stretch>
        </p:blipFill>
        <p:spPr>
          <a:xfrm>
            <a:off x="2285984" y="1857364"/>
            <a:ext cx="407196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Пять типов запаха (сладкий, горький, свежий, легкий, тяжелый).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739756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996"/>
          <a:stretch>
            <a:fillRect/>
          </a:stretch>
        </p:blipFill>
        <p:spPr>
          <a:xfrm>
            <a:off x="2285984" y="2571744"/>
            <a:ext cx="5000660" cy="3983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Требования сенсорного воспитания в 2-3 года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58"/>
          </a:xfrm>
        </p:spPr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Понимание и способность назвать 4 цвета, а также правильно подбирать их по образцу;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Ориентирование в размерах (величинах) предметов, способность разобрать и собрать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трехразмерную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матрешку;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правильно собрать цветную пирамидку из 4-6 колец разного размера;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 правильно соотносить конфигурацию объемных фигур с плоскими;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Узнавать геометрические фигуры «круг», «квадрат», «треугольник» находить похожие на них предметы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8143932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Сенсорное развитие происходит в различных видах детской деятельности. 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Содержимое 4" descr="142899607844de6ed42d0a7b2e65d3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19" y="1714488"/>
            <a:ext cx="2549267" cy="1928826"/>
          </a:xfrm>
        </p:spPr>
      </p:pic>
      <p:pic>
        <p:nvPicPr>
          <p:cNvPr id="6" name="Рисунок 5" descr="82e9f583cc2322dce110d6c473.jpg"/>
          <p:cNvPicPr>
            <a:picLocks noChangeAspect="1"/>
          </p:cNvPicPr>
          <p:nvPr/>
        </p:nvPicPr>
        <p:blipFill>
          <a:blip r:embed="rId3" cstate="print"/>
          <a:srcRect l="4613" r="12344"/>
          <a:stretch>
            <a:fillRect/>
          </a:stretch>
        </p:blipFill>
        <p:spPr>
          <a:xfrm>
            <a:off x="3214678" y="1928802"/>
            <a:ext cx="2571768" cy="2571744"/>
          </a:xfrm>
          <a:prstGeom prst="rect">
            <a:avLst/>
          </a:prstGeom>
        </p:spPr>
      </p:pic>
      <p:pic>
        <p:nvPicPr>
          <p:cNvPr id="7" name="Рисунок 6" descr="10923_html_1f310b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143116"/>
            <a:ext cx="2485475" cy="1936054"/>
          </a:xfrm>
          <a:prstGeom prst="rect">
            <a:avLst/>
          </a:prstGeom>
        </p:spPr>
      </p:pic>
      <p:pic>
        <p:nvPicPr>
          <p:cNvPr id="8" name="Рисунок 7" descr="blago-vech-fill-190x1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286256"/>
            <a:ext cx="2500330" cy="2285992"/>
          </a:xfrm>
          <a:prstGeom prst="rect">
            <a:avLst/>
          </a:prstGeom>
        </p:spPr>
      </p:pic>
      <p:pic>
        <p:nvPicPr>
          <p:cNvPr id="9" name="Рисунок 8" descr="opy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4286256"/>
            <a:ext cx="2286016" cy="2232983"/>
          </a:xfrm>
          <a:prstGeom prst="rect">
            <a:avLst/>
          </a:prstGeom>
        </p:spPr>
      </p:pic>
      <p:pic>
        <p:nvPicPr>
          <p:cNvPr id="10" name="Рисунок 9" descr="31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4714884"/>
            <a:ext cx="28575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Зрительное восприятие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fc6829e315f02205717fa6fd35db78dc.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4572032" cy="3306502"/>
          </a:xfrm>
        </p:spPr>
      </p:pic>
      <p:pic>
        <p:nvPicPr>
          <p:cNvPr id="14" name="Рисунок 13" descr="5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928934"/>
            <a:ext cx="4143404" cy="3181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Слуховое восприятие</a:t>
            </a:r>
            <a:endParaRPr lang="ru-RU" dirty="0"/>
          </a:p>
        </p:txBody>
      </p:sp>
      <p:pic>
        <p:nvPicPr>
          <p:cNvPr id="5" name="Содержимое 4" descr="igruh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4143404" cy="289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llust_02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428628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Осязательное восприятие</a:t>
            </a:r>
            <a:endParaRPr lang="ru-RU" dirty="0"/>
          </a:p>
        </p:txBody>
      </p:sp>
      <p:pic>
        <p:nvPicPr>
          <p:cNvPr id="5" name="Содержимое 4" descr="71759_html_mf2df2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5"/>
            <a:ext cx="3909223" cy="2428892"/>
          </a:xfrm>
        </p:spPr>
      </p:pic>
      <p:pic>
        <p:nvPicPr>
          <p:cNvPr id="6" name="Рисунок 5" descr="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571612"/>
            <a:ext cx="3643338" cy="2500330"/>
          </a:xfrm>
          <a:prstGeom prst="rect">
            <a:avLst/>
          </a:prstGeom>
        </p:spPr>
      </p:pic>
      <p:pic>
        <p:nvPicPr>
          <p:cNvPr id="7" name="Рисунок 6" descr="se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7213" y="4249286"/>
            <a:ext cx="3540738" cy="239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Полезные материалы: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58072" cy="4525963"/>
          </a:xfrm>
        </p:spPr>
        <p:txBody>
          <a:bodyPr/>
          <a:lstStyle/>
          <a:p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Фольга.</a:t>
            </a:r>
            <a:endParaRPr lang="ru-RU" sz="4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age_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643051"/>
            <a:ext cx="3571900" cy="2322889"/>
          </a:xfrm>
          <a:prstGeom prst="rect">
            <a:avLst/>
          </a:prstGeom>
        </p:spPr>
      </p:pic>
      <p:pic>
        <p:nvPicPr>
          <p:cNvPr id="6" name="Рисунок 5" descr="folga9.jpg"/>
          <p:cNvPicPr>
            <a:picLocks noChangeAspect="1"/>
          </p:cNvPicPr>
          <p:nvPr/>
        </p:nvPicPr>
        <p:blipFill>
          <a:blip r:embed="rId3" cstate="print"/>
          <a:srcRect l="5161" r="7109"/>
          <a:stretch>
            <a:fillRect/>
          </a:stretch>
        </p:blipFill>
        <p:spPr>
          <a:xfrm>
            <a:off x="785786" y="2786058"/>
            <a:ext cx="3929090" cy="2886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142984"/>
            <a:ext cx="5357850" cy="52864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800" b="1" dirty="0" smtClean="0">
              <a:solidFill>
                <a:srgbClr val="201F1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201F10"/>
                </a:solidFill>
              </a:rPr>
              <a:t>      Мир входит в сознание человека                                                лишь через дверь органов внешних                                    чувств. 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201F10"/>
                </a:solidFill>
              </a:rPr>
              <a:t>     Если она закрыта, то он не может                                                   войти в него</a:t>
            </a:r>
            <a:r>
              <a:rPr lang="ru-RU" altLang="ru-RU" sz="2400" b="1" dirty="0" smtClean="0">
                <a:solidFill>
                  <a:srgbClr val="201F10"/>
                </a:solidFill>
                <a:latin typeface="Arial" pitchFamily="34" charset="0"/>
              </a:rPr>
              <a:t>, </a:t>
            </a:r>
            <a:r>
              <a:rPr lang="ru-RU" altLang="ru-RU" sz="2400" b="1" dirty="0" smtClean="0">
                <a:solidFill>
                  <a:srgbClr val="201F10"/>
                </a:solidFill>
              </a:rPr>
              <a:t>не может вступить с                                                 ним в связь. 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201F10"/>
                </a:solidFill>
              </a:rPr>
              <a:t>     Мир тогда не существует для                                               сознания.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201F10"/>
                </a:solidFill>
              </a:rPr>
              <a:t>      Б. </a:t>
            </a:r>
            <a:r>
              <a:rPr lang="ru-RU" altLang="ru-RU" sz="2400" b="1" dirty="0" err="1" smtClean="0">
                <a:solidFill>
                  <a:srgbClr val="201F10"/>
                </a:solidFill>
              </a:rPr>
              <a:t>Прейер</a:t>
            </a:r>
            <a:endParaRPr lang="ru-RU" altLang="ru-RU" sz="2400" b="1" dirty="0" smtClean="0">
              <a:solidFill>
                <a:srgbClr val="201F1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Katia\Мои документы\Мои рисунки\foto_92084.jpg"/>
          <p:cNvPicPr>
            <a:picLocks noChangeAspect="1" noChangeArrowheads="1"/>
          </p:cNvPicPr>
          <p:nvPr/>
        </p:nvPicPr>
        <p:blipFill>
          <a:blip r:embed="rId2" cstate="print"/>
          <a:srcRect b="11119"/>
          <a:stretch>
            <a:fillRect/>
          </a:stretch>
        </p:blipFill>
        <p:spPr bwMode="auto">
          <a:xfrm>
            <a:off x="5786446" y="2428868"/>
            <a:ext cx="3076575" cy="3387725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9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Крупы, сушёная фасоль, шишки, каштаны.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16.jpg"/>
          <p:cNvPicPr>
            <a:picLocks noChangeAspect="1"/>
          </p:cNvPicPr>
          <p:nvPr/>
        </p:nvPicPr>
        <p:blipFill>
          <a:blip r:embed="rId2" cstate="print"/>
          <a:srcRect t="15958" r="4254" b="10238"/>
          <a:stretch>
            <a:fillRect/>
          </a:stretch>
        </p:blipFill>
        <p:spPr>
          <a:xfrm>
            <a:off x="5357818" y="2143116"/>
            <a:ext cx="3214710" cy="2643206"/>
          </a:xfrm>
          <a:prstGeom prst="rect">
            <a:avLst/>
          </a:prstGeom>
        </p:spPr>
      </p:pic>
      <p:pic>
        <p:nvPicPr>
          <p:cNvPr id="6" name="Рисунок 5" descr="игры-на-развитие-органов-чувств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643183"/>
            <a:ext cx="3115342" cy="2071702"/>
          </a:xfrm>
          <a:prstGeom prst="rect">
            <a:avLst/>
          </a:prstGeom>
        </p:spPr>
      </p:pic>
      <p:pic>
        <p:nvPicPr>
          <p:cNvPr id="7" name="Рисунок 6" descr="ShishkiElovie_2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857628"/>
            <a:ext cx="3357586" cy="2571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5757874" cy="4525963"/>
          </a:xfrm>
        </p:spPr>
        <p:txBody>
          <a:bodyPr/>
          <a:lstStyle/>
          <a:p>
            <a:r>
              <a:rPr lang="ru-RU" sz="5400" b="1" dirty="0" smtClean="0">
                <a:solidFill>
                  <a:srgbClr val="7030A0"/>
                </a:solidFill>
                <a:latin typeface="Comic Sans MS" pitchFamily="66" charset="0"/>
              </a:rPr>
              <a:t>Песок, вода.</a:t>
            </a:r>
            <a:r>
              <a:rPr lang="ru-RU" sz="5400" dirty="0" smtClean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  <a:p>
            <a:endParaRPr lang="ru-RU" sz="5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250692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357431"/>
            <a:ext cx="4483120" cy="3428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686568" cy="45259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«Мешочек с секретом»</a:t>
            </a:r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 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6e359eceba5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85993"/>
            <a:ext cx="322443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855_html_m6d2f89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143116"/>
            <a:ext cx="3500430" cy="233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2909ce9f6bc77b094546d8648f0e18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000504"/>
            <a:ext cx="2643206" cy="266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Игры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с куклами</a:t>
            </a:r>
            <a:br>
              <a:rPr lang="ru-RU" b="1" dirty="0">
                <a:solidFill>
                  <a:srgbClr val="7030A0"/>
                </a:solidFill>
                <a:latin typeface="Comic Sans MS" pitchFamily="66" charset="0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8186766" cy="4525963"/>
          </a:xfrm>
        </p:spPr>
        <p:txBody>
          <a:bodyPr/>
          <a:lstStyle/>
          <a:p>
            <a:pPr marL="0" indent="0">
              <a:buNone/>
            </a:pPr>
            <a:endParaRPr lang="ru-RU" sz="4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69233"/>
            <a:ext cx="3071834" cy="2219400"/>
          </a:xfrm>
          <a:prstGeom prst="rect">
            <a:avLst/>
          </a:prstGeom>
        </p:spPr>
      </p:pic>
      <p:pic>
        <p:nvPicPr>
          <p:cNvPr id="6" name="Рисунок 5" descr="gift_for_girl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6719" y="1628800"/>
            <a:ext cx="3121152" cy="2511552"/>
          </a:xfrm>
          <a:prstGeom prst="rect">
            <a:avLst/>
          </a:prstGeom>
        </p:spPr>
      </p:pic>
      <p:pic>
        <p:nvPicPr>
          <p:cNvPr id="7" name="Рисунок 6" descr="nikh-igrat-i-kakie-po.jpg"/>
          <p:cNvPicPr>
            <a:picLocks noChangeAspect="1"/>
          </p:cNvPicPr>
          <p:nvPr/>
        </p:nvPicPr>
        <p:blipFill>
          <a:blip r:embed="rId4" cstate="print"/>
          <a:srcRect l="10911" r="18538"/>
          <a:stretch>
            <a:fillRect/>
          </a:stretch>
        </p:blipFill>
        <p:spPr>
          <a:xfrm>
            <a:off x="2832760" y="3837330"/>
            <a:ext cx="335758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Настольно-печатные 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игры </a:t>
            </a:r>
            <a:b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29576" cy="4525963"/>
          </a:xfrm>
        </p:spPr>
        <p:txBody>
          <a:bodyPr/>
          <a:lstStyle/>
          <a:p>
            <a:pPr marL="0" indent="0">
              <a:buNone/>
            </a:pP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cf1382bae890218c53293a3d03e22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05367"/>
            <a:ext cx="2765342" cy="1928826"/>
          </a:xfrm>
          <a:prstGeom prst="rect">
            <a:avLst/>
          </a:prstGeom>
        </p:spPr>
      </p:pic>
      <p:pic>
        <p:nvPicPr>
          <p:cNvPr id="6" name="Рисунок 5" descr="21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14118"/>
            <a:ext cx="2680421" cy="2000264"/>
          </a:xfrm>
          <a:prstGeom prst="rect">
            <a:avLst/>
          </a:prstGeom>
        </p:spPr>
      </p:pic>
      <p:pic>
        <p:nvPicPr>
          <p:cNvPr id="7" name="Рисунок 6" descr="4166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6020" y="4139360"/>
            <a:ext cx="2690810" cy="1971859"/>
          </a:xfrm>
          <a:prstGeom prst="rect">
            <a:avLst/>
          </a:prstGeom>
        </p:spPr>
      </p:pic>
      <p:pic>
        <p:nvPicPr>
          <p:cNvPr id="8" name="Рисунок 7" descr="dlya-malyshey-sobiraem-urozhay-art.1103-1-3-l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114596"/>
            <a:ext cx="3357586" cy="2311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0108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Природа и окружающий мир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важнейший элемент сенсорного воспитания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300039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714488"/>
            <a:ext cx="2382528" cy="309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ello_html_mbefaf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714752"/>
            <a:ext cx="3047748" cy="284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Литература: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Башаева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Т.В. Развитие восприятия у детей. Форма, цвет, звук.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Попул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пособие для родителей и педагогов. – Ярославль: Академия развития, 1997. – 237 с.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Л.А. Воспитание сенсорной культуры ребёнка от рождения до 6 лет: Кн. для воспитателя дет. сада / Л.А.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Венегер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Э.Г. Пилюгина, Н.Б.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Под ред. Л.А.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Венгера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М.: Просвещение, 1995. – 144 с.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Л.С. Педагогическая психология / Под ред. В.В. Давыдова. - М.: Педагогика, 2010 – 480 с.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Галанова Т.В. Развивающие игры с малышами до 3-х лет. Популярное пособие для родителей и педагогов. – Ярославль: Академия развития, 1996. – 240 с.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Дубровина И.В. и др. Психология: Учебник для студ. сред.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учебн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заведений. - М.: Издательский центр "Академия", 2002. – 464 с.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Пилюгина Э.Г. Сенсорные способности малыша. / Развитие восприятия цвета, формы и величины у детей от рождения до трех лет./ М.: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Мозайка-Синтез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2003г.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Поддъякова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Н.Н., В.Н. Аванесовой. Сенсорное воспитание в детском саду: Пособие для воспитателей – 2-е изд.,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 доп. – М.: Просвещение, 2001. – 192 с.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01" y="0"/>
            <a:ext cx="8929718" cy="1143000"/>
          </a:xfrm>
        </p:spPr>
        <p:txBody>
          <a:bodyPr/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5800" y="29203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chemeClr val="hlink"/>
                </a:solidFill>
              </a:rPr>
              <a:t>Спасибо </a:t>
            </a:r>
            <a:r>
              <a:rPr lang="ru-RU" b="1" smtClean="0">
                <a:solidFill>
                  <a:schemeClr val="hlink"/>
                </a:solidFill>
              </a:rPr>
              <a:t>за внимание!</a:t>
            </a:r>
            <a:endParaRPr lang="ru-RU" b="1" dirty="0" smtClean="0">
              <a:solidFill>
                <a:schemeClr val="hlink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600201"/>
            <a:ext cx="5482952" cy="34129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016224"/>
          </a:xfrm>
        </p:spPr>
        <p:txBody>
          <a:bodyPr/>
          <a:lstStyle/>
          <a:p>
            <a:pPr algn="r"/>
            <a:r>
              <a:rPr lang="ru-RU" sz="3200" b="1" i="1" dirty="0">
                <a:solidFill>
                  <a:srgbClr val="002060"/>
                </a:solidFill>
              </a:rPr>
              <a:t>«Каждое движение ребенка – это еще одна складочка в коре больших полушарий»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Мария </a:t>
            </a:r>
            <a:r>
              <a:rPr lang="ru-RU" sz="3200" dirty="0" err="1">
                <a:solidFill>
                  <a:srgbClr val="002060"/>
                </a:solidFill>
              </a:rPr>
              <a:t>Монтессори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852936"/>
            <a:ext cx="8003232" cy="367240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800" b="1" i="1" dirty="0">
                <a:solidFill>
                  <a:srgbClr val="7030A0"/>
                </a:solidFill>
              </a:rPr>
              <a:t> </a:t>
            </a:r>
            <a:r>
              <a:rPr lang="ru-RU" altLang="ru-RU" sz="2800" b="1" i="1" dirty="0" smtClean="0">
                <a:solidFill>
                  <a:srgbClr val="7030A0"/>
                </a:solidFill>
              </a:rPr>
              <a:t>    Многие </a:t>
            </a:r>
            <a:r>
              <a:rPr lang="ru-RU" altLang="ru-RU" sz="2800" b="1" i="1" dirty="0">
                <a:solidFill>
                  <a:srgbClr val="7030A0"/>
                </a:solidFill>
              </a:rPr>
              <a:t>способности, таланты человека имеют ярко выраженную сенсорную основу: таятся в кончиках пальцев, в умении тонко чувствовать запах, цвет, звуки</a:t>
            </a:r>
            <a:r>
              <a:rPr lang="ru-RU" altLang="ru-RU" sz="2800" b="1" i="1" dirty="0" smtClean="0">
                <a:solidFill>
                  <a:srgbClr val="7030A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ru-RU" altLang="ru-RU" sz="2800" b="1" i="1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2800" b="1" i="1" dirty="0">
                <a:solidFill>
                  <a:srgbClr val="7030A0"/>
                </a:solidFill>
              </a:rPr>
              <a:t>     Умственное развитие также начинается через </a:t>
            </a:r>
            <a:r>
              <a:rPr lang="ru-RU" altLang="ru-RU" sz="2800" b="1" i="1" u="sng" dirty="0">
                <a:solidFill>
                  <a:srgbClr val="7030A0"/>
                </a:solidFill>
              </a:rPr>
              <a:t>ЧУВСТВЕННОЕ ПОЗНАНИЕ </a:t>
            </a:r>
            <a:r>
              <a:rPr lang="ru-RU" altLang="ru-RU" sz="2800" b="1" i="1" dirty="0">
                <a:solidFill>
                  <a:srgbClr val="7030A0"/>
                </a:solidFill>
              </a:rPr>
              <a:t>окружающего мира.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9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Сенсорное развитие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БАЗОВЫЙ ФУНДАМЕНТ ДЛЯ УМСТВЕННОГО РАЗВИТИЯ</a:t>
            </a:r>
          </a:p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ВОЗМОЖНОСТЬ ОСВОЕНИЯ НОВЫХ СПОСОБОВ ПОЗНАНИЯ ПРЕДМЕТОВ И МИРА</a:t>
            </a:r>
          </a:p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ПРИОБРЕТЕНИЕ СЕНСОРНЫХ ЭТАЛОНОВ</a:t>
            </a:r>
          </a:p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НАБЛЮДАТЕЛЬНОСТИ И ВНИМАНИЯ</a:t>
            </a:r>
          </a:p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ПОМОЩЬ В УВЕЛИЧЕНИИ СЛОВАРНОГО ЗАПАСА</a:t>
            </a:r>
          </a:p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ВЛИЯНИЕ НА РАЗВИТИЕ МНОГИХ ВИДОВ ПАМЯТИ, СРЕДИ КОТОРЫХ ЗРИТЕЛЬНАЯ, СЛУХОВАЯ, МОТОРНАЯ, ОБРАЗНАЯ </a:t>
            </a:r>
          </a:p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РАСШИРЕНИЕ ВООБРАЖЕНИЯ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85720" y="1357298"/>
            <a:ext cx="8072494" cy="4286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Сенсорное развитие ребенка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sz="4000" dirty="0" smtClean="0">
                <a:solidFill>
                  <a:srgbClr val="002060"/>
                </a:solidFill>
              </a:rPr>
              <a:t>это 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 п. 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sz="2800" b="1" dirty="0">
                <a:solidFill>
                  <a:schemeClr val="hlink"/>
                </a:solidFill>
              </a:rPr>
              <a:t/>
            </a:r>
            <a:br>
              <a:rPr lang="ru-RU" sz="2800" b="1" dirty="0">
                <a:solidFill>
                  <a:schemeClr val="hlink"/>
                </a:solidFill>
              </a:rPr>
            </a:br>
            <a:r>
              <a:rPr lang="ru-RU" sz="4800" b="1" cap="all" dirty="0" smtClean="0">
                <a:solidFill>
                  <a:srgbClr val="7030A0"/>
                </a:solidFill>
                <a:latin typeface="Comic Sans MS" pitchFamily="66" charset="0"/>
              </a:rPr>
              <a:t>ВИДЫ СЕНСОРНЫХ ОЩУЩЕНИЙ</a:t>
            </a:r>
            <a:r>
              <a:rPr lang="ru-RU" sz="5400" b="1" dirty="0">
                <a:solidFill>
                  <a:schemeClr val="hlink"/>
                </a:solidFill>
              </a:rPr>
              <a:t/>
            </a:r>
            <a:br>
              <a:rPr lang="ru-RU" sz="5400" b="1" dirty="0">
                <a:solidFill>
                  <a:schemeClr val="hlink"/>
                </a:solidFill>
              </a:rPr>
            </a:br>
            <a:endParaRPr lang="ru-RU" sz="5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визуальные (зрительные);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слуховые;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осязательные;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обонятельные;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вкусовые.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3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643866" cy="1143008"/>
          </a:xfrm>
        </p:spPr>
        <p:txBody>
          <a:bodyPr/>
          <a:lstStyle/>
          <a:p>
            <a:r>
              <a:rPr lang="ru-RU" sz="4000" b="1" cap="all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ЭТАЛОННАЯ СИСТЕМА ДЛЯ ДЕТЕЙ РАННЕГО ВОЗРАСТА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 lvl="0" algn="ctr">
              <a:buNone/>
            </a:pPr>
            <a:r>
              <a:rPr lang="ru-RU" sz="4400" i="1" dirty="0" smtClean="0"/>
              <a:t>Основные цвета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Documents and Settings\Кудряшка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643182"/>
            <a:ext cx="468315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329642" cy="1143008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Геометрические формы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(квадрат, треугольник, прямоугольник, круг, овал)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745563_98809thumb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04" t="8101" r="2777" b="14784"/>
          <a:stretch>
            <a:fillRect/>
          </a:stretch>
        </p:blipFill>
        <p:spPr>
          <a:xfrm>
            <a:off x="700046" y="3140968"/>
            <a:ext cx="7786742" cy="2143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1143000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размера (величины) предмета: большой, средний, маленький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611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571750"/>
            <a:ext cx="6500858" cy="38576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Возрастные особенности детей третьего года жизни</Template>
  <TotalTime>2052</TotalTime>
  <Words>614</Words>
  <Application>Microsoft Office PowerPoint</Application>
  <PresentationFormat>Экран (4:3)</PresentationFormat>
  <Paragraphs>63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Comic Sans MS</vt:lpstr>
      <vt:lpstr>Times New Roman</vt:lpstr>
      <vt:lpstr>Wingdings</vt:lpstr>
      <vt:lpstr>Возрастные особенности детей третьего года жизни</vt:lpstr>
      <vt:lpstr> «Сенсорное развитие детей младшего возраста»</vt:lpstr>
      <vt:lpstr>Презентация PowerPoint</vt:lpstr>
      <vt:lpstr>«Каждое движение ребенка – это еще одна складочка в коре больших полушарий» Мария Монтессори</vt:lpstr>
      <vt:lpstr>Сенсорное развитие -</vt:lpstr>
      <vt:lpstr>Презентация PowerPoint</vt:lpstr>
      <vt:lpstr> ВИДЫ СЕНСОРНЫХ ОЩУЩЕНИЙ </vt:lpstr>
      <vt:lpstr>ЭТАЛОННАЯ СИСТЕМА ДЛЯ ДЕТЕЙ РАННЕГО ВОЗРАСТА</vt:lpstr>
      <vt:lpstr>Геометрические формы (квадрат, треугольник, прямоугольник, круг, овал) </vt:lpstr>
      <vt:lpstr>Три размера (величины) предмета: большой, средний, маленький </vt:lpstr>
      <vt:lpstr>Музыкальные ноты, звуки родного языка </vt:lpstr>
      <vt:lpstr>Четыре вкуса (сладкий, горький, соленый,    кислый) </vt:lpstr>
      <vt:lpstr>Два температурных определения (тепло, холодно) </vt:lpstr>
      <vt:lpstr>Пять типов запаха (сладкий, горький, свежий, легкий, тяжелый). </vt:lpstr>
      <vt:lpstr>Требования сенсорного воспитания в 2-3 года</vt:lpstr>
      <vt:lpstr>Сенсорное развитие происходит в различных видах детской деятельности. </vt:lpstr>
      <vt:lpstr>Зрительное восприятие</vt:lpstr>
      <vt:lpstr>Слуховое восприятие</vt:lpstr>
      <vt:lpstr>Осязательное восприятие</vt:lpstr>
      <vt:lpstr>Полезные материалы:</vt:lpstr>
      <vt:lpstr>Презентация PowerPoint</vt:lpstr>
      <vt:lpstr>Презентация PowerPoint</vt:lpstr>
      <vt:lpstr>Презентация PowerPoint</vt:lpstr>
      <vt:lpstr> Игры с куклами </vt:lpstr>
      <vt:lpstr> Настольно-печатные игры  </vt:lpstr>
      <vt:lpstr>Природа и окружающий мир - важнейший элемент сенсорного воспитания</vt:lpstr>
      <vt:lpstr>Литература: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2 – 3 лет.</dc:title>
  <dc:creator>Б.П.Г.</dc:creator>
  <cp:lastModifiedBy>Админ</cp:lastModifiedBy>
  <cp:revision>87</cp:revision>
  <dcterms:created xsi:type="dcterms:W3CDTF">2013-11-18T18:26:32Z</dcterms:created>
  <dcterms:modified xsi:type="dcterms:W3CDTF">2019-12-03T06:51:45Z</dcterms:modified>
</cp:coreProperties>
</file>