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87" r:id="rId2"/>
    <p:sldId id="266" r:id="rId3"/>
    <p:sldId id="284" r:id="rId4"/>
    <p:sldId id="281" r:id="rId5"/>
    <p:sldId id="278" r:id="rId6"/>
    <p:sldId id="279" r:id="rId7"/>
    <p:sldId id="288" r:id="rId8"/>
    <p:sldId id="289" r:id="rId9"/>
    <p:sldId id="276" r:id="rId10"/>
    <p:sldId id="268" r:id="rId11"/>
    <p:sldId id="273" r:id="rId12"/>
    <p:sldId id="275" r:id="rId13"/>
    <p:sldId id="269" r:id="rId14"/>
    <p:sldId id="274" r:id="rId15"/>
    <p:sldId id="270" r:id="rId16"/>
    <p:sldId id="285" r:id="rId17"/>
    <p:sldId id="292" r:id="rId18"/>
    <p:sldId id="291" r:id="rId19"/>
    <p:sldId id="263" r:id="rId20"/>
    <p:sldId id="286" r:id="rId21"/>
    <p:sldId id="26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895C4-48CF-40F3-9D56-2E22FDD6CC02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28429-F4E7-4322-9CE5-030361A83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b="0" dirty="0" smtClean="0"/>
              <a:t>Какие</a:t>
            </a:r>
            <a:r>
              <a:rPr lang="ru-RU" b="0" baseline="0" dirty="0" smtClean="0"/>
              <a:t> способности приобретут слушатели по завершении обучения?</a:t>
            </a:r>
            <a:r>
              <a:rPr lang="ru-RU" dirty="0" smtClean="0"/>
              <a:t> Коротко опишите каждую цель и полезность</a:t>
            </a:r>
            <a:r>
              <a:rPr lang="ru-RU" baseline="0" dirty="0" smtClean="0"/>
              <a:t> </a:t>
            </a:r>
            <a:r>
              <a:rPr lang="ru-RU" dirty="0" smtClean="0"/>
              <a:t>данной презентации для</a:t>
            </a:r>
            <a:r>
              <a:rPr lang="ru-RU" baseline="0" dirty="0" smtClean="0"/>
              <a:t> слушателей.</a:t>
            </a:r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3579F-3CE2-43B6-91EF-67B71A70E05D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4BE50B-A598-4737-BBB8-CC132983DE53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8AA73-11BD-4C2B-9349-9F0B28BAF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4BE50B-A598-4737-BBB8-CC132983DE53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8AA73-11BD-4C2B-9349-9F0B28BAFB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4BE50B-A598-4737-BBB8-CC132983DE53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8AA73-11BD-4C2B-9349-9F0B28BAFB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4BE50B-A598-4737-BBB8-CC132983DE53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8AA73-11BD-4C2B-9349-9F0B28BAFB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4BE50B-A598-4737-BBB8-CC132983DE53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8AA73-11BD-4C2B-9349-9F0B28BAF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4BE50B-A598-4737-BBB8-CC132983DE53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8AA73-11BD-4C2B-9349-9F0B28BAFB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4BE50B-A598-4737-BBB8-CC132983DE53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8AA73-11BD-4C2B-9349-9F0B28BAFB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4BE50B-A598-4737-BBB8-CC132983DE53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8AA73-11BD-4C2B-9349-9F0B28BAFB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4BE50B-A598-4737-BBB8-CC132983DE53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8AA73-11BD-4C2B-9349-9F0B28BAF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4BE50B-A598-4737-BBB8-CC132983DE53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8AA73-11BD-4C2B-9349-9F0B28BAFB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4BE50B-A598-4737-BBB8-CC132983DE53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78AA73-11BD-4C2B-9349-9F0B28BAF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34BE50B-A598-4737-BBB8-CC132983DE53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578AA73-11BD-4C2B-9349-9F0B28BAF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Relationship Id="rId9" Type="http://schemas.microsoft.com/office/2007/relationships/hdphoto" Target="NUL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3929066"/>
            <a:ext cx="7696224" cy="2000264"/>
          </a:xfrm>
        </p:spPr>
        <p:txBody>
          <a:bodyPr/>
          <a:lstStyle/>
          <a:p>
            <a:r>
              <a:rPr lang="ru-RU" dirty="0" smtClean="0"/>
              <a:t>Тифлопедагог </a:t>
            </a:r>
            <a:r>
              <a:rPr lang="ru-RU" dirty="0" smtClean="0"/>
              <a:t>:Бурштейн Л.В.</a:t>
            </a:r>
          </a:p>
          <a:p>
            <a:r>
              <a:rPr lang="ru-RU" dirty="0" smtClean="0"/>
              <a:t>МБДОУ </a:t>
            </a:r>
            <a:r>
              <a:rPr lang="ru-RU" dirty="0" smtClean="0"/>
              <a:t>№ 143 « Золотая рыбка»</a:t>
            </a:r>
          </a:p>
          <a:p>
            <a:r>
              <a:rPr lang="ru-RU" dirty="0" smtClean="0"/>
              <a:t>Г.Улан-Удэ.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71605" y="214290"/>
            <a:ext cx="700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Министерство образования и науки РБ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8992" y="1214422"/>
            <a:ext cx="4714908" cy="2643206"/>
          </a:xfr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7200" b="0" i="1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Проект</a:t>
            </a:r>
            <a:r>
              <a:rPr lang="ru-RU" sz="7200" b="0" i="1" dirty="0" smtClean="0">
                <a:solidFill>
                  <a:schemeClr val="tx1"/>
                </a:solidFill>
              </a:rPr>
              <a:t> </a:t>
            </a:r>
            <a:r>
              <a:rPr lang="ru-RU" sz="4400" dirty="0" smtClean="0">
                <a:solidFill>
                  <a:schemeClr val="tx1"/>
                </a:solidFill>
              </a:rPr>
              <a:t/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6600" dirty="0" smtClean="0">
                <a:solidFill>
                  <a:schemeClr val="accent3"/>
                </a:solidFill>
              </a:rPr>
              <a:t>« Вместе</a:t>
            </a:r>
            <a:r>
              <a:rPr lang="ru-RU" sz="5300" dirty="0" smtClean="0">
                <a:solidFill>
                  <a:schemeClr val="accent3"/>
                </a:solidFill>
              </a:rPr>
              <a:t>»</a:t>
            </a:r>
            <a:endParaRPr lang="ru-RU" sz="5300" dirty="0">
              <a:solidFill>
                <a:schemeClr val="accent3"/>
              </a:solidFill>
            </a:endParaRPr>
          </a:p>
        </p:txBody>
      </p:sp>
      <p:pic>
        <p:nvPicPr>
          <p:cNvPr id="33794" name="Picture 2" descr="http://im8-tub-ru.yandex.net/i?id=137827294-66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5429264"/>
            <a:ext cx="1428750" cy="10096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http://im5-tub-ru.yandex.net/i?id=289162643-58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6172" y="1357298"/>
            <a:ext cx="1904149" cy="16430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:\Фото 2\DSC0376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142984"/>
            <a:ext cx="3500462" cy="32861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F:\Фото 2\DSC0365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071546"/>
            <a:ext cx="3643338" cy="36433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F:\Фото 2\DSC030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4143380"/>
            <a:ext cx="3286148" cy="23574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4000496" y="571480"/>
            <a:ext cx="34980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ДЕНЬ « ВАРЕНИЯ» ГРУППЫ  №5 </a:t>
            </a:r>
            <a:endParaRPr lang="ru-RU" dirty="0" smtClean="0"/>
          </a:p>
          <a:p>
            <a:r>
              <a:rPr lang="ru-RU" dirty="0" smtClean="0"/>
              <a:t>Совместные  события</a:t>
            </a:r>
            <a:endParaRPr lang="ru-RU" dirty="0"/>
          </a:p>
        </p:txBody>
      </p:sp>
      <p:pic>
        <p:nvPicPr>
          <p:cNvPr id="7" name="Рисунок 6" descr="E:\Фото 2\DSC0303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714752"/>
            <a:ext cx="385765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:\Фото 2\DSC0199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142852"/>
            <a:ext cx="535785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Фото 2\DSC029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2857496"/>
            <a:ext cx="5184791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357554" y="5572140"/>
            <a:ext cx="4133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  Радостное   Родительское  собрание»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Фото 2\DSC0304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0"/>
            <a:ext cx="3827469" cy="2672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E:\Фото 2\DSC030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000372"/>
            <a:ext cx="3470279" cy="250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Фото 2\DSC0304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0"/>
            <a:ext cx="3398841" cy="231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Фото 2\DSC0200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5280930" y="3308092"/>
            <a:ext cx="3868071" cy="2400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071670" y="5929330"/>
            <a:ext cx="31574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</a:t>
            </a:r>
            <a:r>
              <a:rPr lang="ru-RU" sz="2400" dirty="0" smtClean="0"/>
              <a:t>Родители –педагоги»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571604" y="5643578"/>
            <a:ext cx="3184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Семьи, получившие звание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Фото 2\DSC0200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5" y="500043"/>
            <a:ext cx="6500858" cy="4286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1714480" y="5072074"/>
            <a:ext cx="728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С  первой младшей  группы и до подготовительной    детей  дружно  ведут  вперед и развивают  педагоги  и родители»</a:t>
            </a:r>
            <a:endParaRPr lang="ru-RU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Фото 2\DSC0295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9" y="142852"/>
            <a:ext cx="392909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I:\первый успех\DSC0015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000504"/>
            <a:ext cx="392909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Хозяин\Pictures\DSC005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3857628"/>
            <a:ext cx="3143272" cy="2357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500695" y="928670"/>
            <a:ext cx="3500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«Уют и комфортную  среду  </a:t>
            </a:r>
          </a:p>
          <a:p>
            <a:r>
              <a:rPr lang="ru-RU" sz="2000" dirty="0" smtClean="0"/>
              <a:t>в  группах  и на участках нам</a:t>
            </a:r>
          </a:p>
          <a:p>
            <a:r>
              <a:rPr lang="ru-RU" sz="2000" dirty="0" smtClean="0"/>
              <a:t>  помогают  создавать родители</a:t>
            </a:r>
            <a:r>
              <a:rPr lang="ru-RU" sz="1400" dirty="0" smtClean="0"/>
              <a:t>»</a:t>
            </a:r>
            <a:endParaRPr lang="ru-RU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:\Фото 2\DSC024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357166"/>
            <a:ext cx="3214710" cy="2857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F:\Фото 2\DSC027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1" y="4071918"/>
            <a:ext cx="4000528" cy="24289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E:\Фото 2\DSC027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57166"/>
            <a:ext cx="3714776" cy="2928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643571" y="4214818"/>
            <a:ext cx="32147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Совместные  летние  праздники</a:t>
            </a:r>
            <a:endParaRPr lang="ru-RU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="" xmlns:wne="http://schemas.microsoft.com/office/word/2006/wordml" xmlns:w="http://schemas.openxmlformats.org/wordprocessingml/2006/main" xmlns:w10="urn:schemas-microsoft-com:office:word" xmlns:wp="http://schemas.openxmlformats.org/drawingml/2006/wordprocessingDrawing" xmlns:v="urn:schemas-microsoft-com:vml" xmlns:m="http://schemas.openxmlformats.org/officeDocument/2006/math" xmlns:o="urn:schemas-microsoft-com:office:office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214414" y="142852"/>
            <a:ext cx="2943650" cy="3186674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Рисунок 2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="" xmlns:wne="http://schemas.microsoft.com/office/word/2006/wordml" xmlns:w="http://schemas.openxmlformats.org/wordprocessingml/2006/main" xmlns:w10="urn:schemas-microsoft-com:office:word" xmlns:wp="http://schemas.openxmlformats.org/drawingml/2006/wordprocessingDrawing" xmlns:v="urn:schemas-microsoft-com:vml" xmlns:m="http://schemas.openxmlformats.org/officeDocument/2006/math" xmlns:o="urn:schemas-microsoft-com:office:office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4786314" y="214290"/>
            <a:ext cx="3683316" cy="3262553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4" name="Рисунок 3"/>
          <p:cNvPicPr/>
          <p:nvPr/>
        </p:nvPicPr>
        <p:blipFill>
          <a:blip r:embed="rId4" cstate="print">
            <a:extLst>
              <a:ext uri="{BEBA8EAE-BF5A-486C-A8C5-ECC9F3942E4B}">
                <a14:imgProps xmlns:lc="http://schemas.openxmlformats.org/drawingml/2006/lockedCanvas" xmlns:pic="http://schemas.openxmlformats.org/drawingml/2006/picture" xmlns:a14="http://schemas.microsoft.com/office/drawing/2010/main" xmlns="" xmlns:wne="http://schemas.microsoft.com/office/word/2006/wordml" xmlns:w="http://schemas.openxmlformats.org/wordprocessingml/2006/main" xmlns:w10="urn:schemas-microsoft-com:office:word" xmlns:wp="http://schemas.openxmlformats.org/drawingml/2006/wordprocessingDrawing" xmlns:v="urn:schemas-microsoft-com:vml" xmlns:m="http://schemas.openxmlformats.org/officeDocument/2006/math" xmlns:o="urn:schemas-microsoft-com:office:office" xmlns:ve="http://schemas.openxmlformats.org/markup-compatibility/2006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="" xmlns:wne="http://schemas.microsoft.com/office/word/2006/wordml" xmlns:w="http://schemas.openxmlformats.org/wordprocessingml/2006/main" xmlns:w10="urn:schemas-microsoft-com:office:word" xmlns:wp="http://schemas.openxmlformats.org/drawingml/2006/wordprocessingDrawing" xmlns:v="urn:schemas-microsoft-com:vml" xmlns:m="http://schemas.openxmlformats.org/officeDocument/2006/math" xmlns:o="urn:schemas-microsoft-com:office:office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928794" y="3175334"/>
            <a:ext cx="5286412" cy="3325500"/>
          </a:xfrm>
          <a:prstGeom prst="ellipse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929058" y="428604"/>
            <a:ext cx="407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Участие  в  благотворительных  акциях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786578" y="6357958"/>
            <a:ext cx="21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«Дружба  народов»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29058" y="2357430"/>
            <a:ext cx="1784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«День  победы»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="" xmlns:wne="http://schemas.microsoft.com/office/word/2006/wordml" xmlns:w="http://schemas.openxmlformats.org/wordprocessingml/2006/main" xmlns:w10="urn:schemas-microsoft-com:office:word" xmlns:wp="http://schemas.openxmlformats.org/drawingml/2006/wordprocessingDrawing" xmlns:v="urn:schemas-microsoft-com:vml" xmlns:m="http://schemas.openxmlformats.org/officeDocument/2006/math" xmlns:o="urn:schemas-microsoft-com:office:office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000100" y="142852"/>
            <a:ext cx="4899038" cy="2643206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3" name="Рисунок 2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="" xmlns:wne="http://schemas.microsoft.com/office/word/2006/wordml" xmlns:w="http://schemas.openxmlformats.org/wordprocessingml/2006/main" xmlns:w10="urn:schemas-microsoft-com:office:word" xmlns:wp="http://schemas.openxmlformats.org/drawingml/2006/wordprocessingDrawing" xmlns:v="urn:schemas-microsoft-com:vml" xmlns:m="http://schemas.openxmlformats.org/officeDocument/2006/math" xmlns:o="urn:schemas-microsoft-com:office:office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857356" y="3500438"/>
            <a:ext cx="4643470" cy="2928958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6000760" y="2000240"/>
            <a:ext cx="2887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«Доброе  сердце»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858016" y="5143512"/>
            <a:ext cx="2161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«Осенняя ярмарка»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Научный доклад, фото\DSC_11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5" y="142853"/>
            <a:ext cx="378621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C:\Users\Хозяин\Pictures\Научный доклад, фото\DSC_1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5190745" y="3701961"/>
            <a:ext cx="3346495" cy="235268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572132" y="1214422"/>
            <a:ext cx="34836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Исследовательская деятельность –</a:t>
            </a:r>
          </a:p>
          <a:p>
            <a:r>
              <a:rPr lang="ru-RU" sz="1400" dirty="0" smtClean="0"/>
              <a:t>это  </a:t>
            </a:r>
            <a:r>
              <a:rPr lang="ru-RU" sz="1400" dirty="0" err="1" smtClean="0"/>
              <a:t>самонаучение</a:t>
            </a:r>
            <a:r>
              <a:rPr lang="ru-RU" sz="1400" dirty="0" smtClean="0"/>
              <a:t>  ребенка жить  активно </a:t>
            </a:r>
          </a:p>
          <a:p>
            <a:r>
              <a:rPr lang="ru-RU" sz="1400" dirty="0" smtClean="0"/>
              <a:t> в  окружающем</a:t>
            </a:r>
          </a:p>
          <a:p>
            <a:r>
              <a:rPr lang="ru-RU" sz="1400" dirty="0" smtClean="0"/>
              <a:t>  мире.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428729" y="3714752"/>
            <a:ext cx="34290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Замечательно:  рядом есть  тот, кто ведет  ребенка  вперед  и радуется  вместе  с  ним! </a:t>
            </a:r>
            <a:endParaRPr lang="ru-RU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Хозяин\Pictures\Научный доклад, фото\DSC_11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500042"/>
            <a:ext cx="6929454" cy="461963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71604" y="5286388"/>
            <a:ext cx="73464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Взаимное  общение  и понимание   реального процесса развития педагогами  и родителями </a:t>
            </a:r>
          </a:p>
          <a:p>
            <a:r>
              <a:rPr lang="ru-RU" sz="1400" dirty="0" smtClean="0"/>
              <a:t>формирует основу  для  совместного  решения </a:t>
            </a:r>
            <a:r>
              <a:rPr lang="ru-RU" sz="1400" dirty="0" err="1" smtClean="0"/>
              <a:t>проблем,связанных</a:t>
            </a:r>
            <a:r>
              <a:rPr lang="ru-RU" sz="1400" dirty="0" smtClean="0"/>
              <a:t> с реабилитацией </a:t>
            </a:r>
          </a:p>
          <a:p>
            <a:r>
              <a:rPr lang="ru-RU" sz="1400" dirty="0" smtClean="0"/>
              <a:t> и социальной  адаптацией ребенка  с особыми  образовательными  потребностями.</a:t>
            </a:r>
            <a:endParaRPr lang="ru-RU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Хозяин\Pictures\Научный доклад, фото\DSC_10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85728"/>
            <a:ext cx="5572164" cy="371477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488" y="4214818"/>
            <a:ext cx="49292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Вместе –это значит замечательно, солнечно, радостно!  Э т о  значит рядом  с  малышом  все  те, то  его  любит, кто  думает  о  его  будущем  и развивает  его  личность. Вместе – это  значит понимать  друг  друга, не бояться проблемы и идти  с  добром  вперед  к поставленным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целям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  <a:endParaRPr lang="ru-RU" sz="1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Новая папка\DSC01761.JPG"/>
          <p:cNvPicPr>
            <a:picLocks noChangeAspect="1" noChangeArrowheads="1"/>
          </p:cNvPicPr>
          <p:nvPr/>
        </p:nvPicPr>
        <p:blipFill>
          <a:blip r:embed="rId3" cstate="print"/>
          <a:srcRect r="-13596"/>
          <a:stretch>
            <a:fillRect/>
          </a:stretch>
        </p:blipFill>
        <p:spPr bwMode="auto">
          <a:xfrm>
            <a:off x="-14930574" y="-8929774"/>
            <a:ext cx="9971729" cy="6583680"/>
          </a:xfrm>
          <a:prstGeom prst="rect">
            <a:avLst/>
          </a:prstGeom>
          <a:noFill/>
        </p:spPr>
      </p:pic>
      <p:pic>
        <p:nvPicPr>
          <p:cNvPr id="3" name="Picture 2" descr="G:\Новая папка\DSC01761.JPG"/>
          <p:cNvPicPr>
            <a:picLocks noChangeAspect="1" noChangeArrowheads="1"/>
          </p:cNvPicPr>
          <p:nvPr/>
        </p:nvPicPr>
        <p:blipFill>
          <a:blip r:embed="rId4" cstate="print"/>
          <a:srcRect r="-13594"/>
          <a:stretch>
            <a:fillRect/>
          </a:stretch>
        </p:blipFill>
        <p:spPr bwMode="auto">
          <a:xfrm>
            <a:off x="1142976" y="1285860"/>
            <a:ext cx="7786710" cy="5242003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57225" y="118646"/>
            <a:ext cx="785818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«Если бы не было этих чудесных гостей на земле – детей, то мир погиб бы не от старости, нет, еще прежде- </a:t>
            </a:r>
            <a:r>
              <a:rPr lang="ru-RU" sz="20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от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бездуховности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своей.»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Симон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Соловейчик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1857356" y="1714488"/>
            <a:ext cx="5786478" cy="3857652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Pictures\animacija_1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142984"/>
            <a:ext cx="5295168" cy="402432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28860" y="6143644"/>
            <a:ext cx="61633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ЖЕЛАЕМ  ВСЕМ  ТВОРЧЕСКИХ  УСПЕХОВ!!!»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357166"/>
            <a:ext cx="5719010" cy="1357322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1400" dirty="0" smtClean="0"/>
              <a:t>ПОЛОЖЕНИЕ</a:t>
            </a:r>
            <a:r>
              <a:rPr lang="ru-RU" sz="3600" dirty="0" smtClean="0"/>
              <a:t> </a:t>
            </a:r>
            <a:r>
              <a:rPr lang="ru-RU" sz="2400" dirty="0" smtClean="0"/>
              <a:t>ПРОЕКТА</a:t>
            </a:r>
            <a:endParaRPr lang="ru-RU" sz="36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714612" y="1943358"/>
            <a:ext cx="4214842" cy="33239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Единство  в работе  педагогов  и  семьи по воспитанию  детей.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Взаимное  доверие, доброжелательное отношение, понимание  нужд и интересов  ребенка и своих обязанностей, укрепление авторитета педагога.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Взаимопомощь в совместной  работе.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Изучение  передового  опыта семейного  воспитания.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Использование  разнообразных  форм  работы.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85918" y="857233"/>
            <a:ext cx="664373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b="1" u="sng" dirty="0" smtClean="0">
              <a:solidFill>
                <a:srgbClr val="C0504D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u="sng" dirty="0" smtClean="0">
                <a:solidFill>
                  <a:srgbClr val="C0504D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Универсальности </a:t>
            </a:r>
            <a:r>
              <a:rPr lang="ru-RU" sz="14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- создана мобильная  инфраструктура коррекционной  помощи на основе  перспективных моделей совместной  деятельности тифлопедагога   и родителей.</a:t>
            </a:r>
            <a:endParaRPr lang="ru-RU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u="sng" dirty="0" smtClean="0">
                <a:solidFill>
                  <a:srgbClr val="C0504D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Системности</a:t>
            </a:r>
            <a:r>
              <a:rPr lang="ru-RU" sz="1400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-общение проводились  непрерывно, регулярно, планомерно.</a:t>
            </a:r>
            <a:endParaRPr lang="ru-RU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u="sng" dirty="0" smtClean="0">
                <a:solidFill>
                  <a:srgbClr val="C0504D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Целостности </a:t>
            </a:r>
            <a:r>
              <a:rPr lang="ru-RU" sz="14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- объединены  усилия  специалистов  разного  профиля  для  реализации научно обоснованного  подхода к обеспечению  оптимальной    помощи  детям  с  нарушением  функции  зрительного  анализатора.</a:t>
            </a:r>
            <a:endParaRPr lang="ru-RU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u="sng" dirty="0" err="1" smtClean="0">
                <a:solidFill>
                  <a:srgbClr val="C0504D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Прогностичности</a:t>
            </a:r>
            <a:r>
              <a:rPr lang="ru-RU" sz="14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– предложенные  методики отвечают  современным  требованиям  образования и опираются   на положения науки   о психологической     структуре  личности, неразрывном единстве социальной и биологической  обусловленности  ее развития.</a:t>
            </a:r>
            <a:endParaRPr lang="ru-RU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u="sng" dirty="0" smtClean="0">
                <a:solidFill>
                  <a:srgbClr val="C0504D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Рациональности </a:t>
            </a:r>
            <a:r>
              <a:rPr lang="ru-RU" sz="14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– максимально полезный результат достигался  путем поиска и качественного  улучшения    уже  существующего .  </a:t>
            </a:r>
            <a:endParaRPr lang="ru-RU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u="sng" dirty="0" smtClean="0">
                <a:solidFill>
                  <a:srgbClr val="C0504D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Контролируемости</a:t>
            </a:r>
            <a:r>
              <a:rPr lang="ru-RU" sz="1400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– разносторонняя диагностика позволила  наиболее объективно учитывать      изменения  характера    отношения между педагогами и родителями, родителями  и детьми, детьми и педагогами. </a:t>
            </a:r>
            <a:endParaRPr lang="ru-RU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71736" y="357166"/>
            <a:ext cx="4090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Принципы проекта</a:t>
            </a:r>
            <a:endParaRPr lang="ru-RU" sz="3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9" y="500042"/>
            <a:ext cx="74295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Цель: </a:t>
            </a:r>
            <a:r>
              <a:rPr lang="ru-RU" dirty="0" smtClean="0">
                <a:solidFill>
                  <a:srgbClr val="7030A0"/>
                </a:solidFill>
              </a:rPr>
              <a:t>Показать  родителям уникальные возможности  дошкольного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периода для  развития  ребенка; создать и раскрыть  панораму потенциальных  возможностей ребенка  с  особыми  образовательными потребностями(ребенок  с  нарушением  функции  зрительного  анализатора</a:t>
            </a:r>
            <a:r>
              <a:rPr lang="ru-RU" sz="1400" dirty="0" smtClean="0">
                <a:solidFill>
                  <a:srgbClr val="7030A0"/>
                </a:solidFill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57290" y="2214554"/>
            <a:ext cx="679683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Задачи: </a:t>
            </a:r>
          </a:p>
          <a:p>
            <a:r>
              <a:rPr lang="ru-RU" sz="1400" dirty="0" smtClean="0">
                <a:solidFill>
                  <a:schemeClr val="accent3"/>
                </a:solidFill>
              </a:rPr>
              <a:t>1.Актуализировать потребности  родителей к  образованию ребенка,</a:t>
            </a:r>
          </a:p>
          <a:p>
            <a:r>
              <a:rPr lang="ru-RU" sz="1400" dirty="0" smtClean="0">
                <a:solidFill>
                  <a:schemeClr val="accent3"/>
                </a:solidFill>
              </a:rPr>
              <a:t>осуществлять  педагогическое просвещение  родителей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2.Познакомить  родителей(папу  и маму) с особенностями  развития  зрительного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  анализатора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 и психического   развития  ребенка</a:t>
            </a:r>
          </a:p>
          <a:p>
            <a:r>
              <a:rPr lang="ru-RU" sz="1400" dirty="0" smtClean="0">
                <a:solidFill>
                  <a:schemeClr val="accent4"/>
                </a:solidFill>
              </a:rPr>
              <a:t>3.Наметить  пути реабилитации и </a:t>
            </a:r>
            <a:r>
              <a:rPr lang="ru-RU" sz="1400" dirty="0" err="1" smtClean="0">
                <a:solidFill>
                  <a:schemeClr val="accent4"/>
                </a:solidFill>
              </a:rPr>
              <a:t>абилитации</a:t>
            </a:r>
            <a:r>
              <a:rPr lang="ru-RU" sz="1400" dirty="0" smtClean="0">
                <a:solidFill>
                  <a:schemeClr val="accent4"/>
                </a:solidFill>
              </a:rPr>
              <a:t> психического  развития ребенка </a:t>
            </a:r>
          </a:p>
          <a:p>
            <a:r>
              <a:rPr lang="ru-RU" sz="1400" dirty="0" smtClean="0">
                <a:solidFill>
                  <a:schemeClr val="accent4"/>
                </a:solidFill>
              </a:rPr>
              <a:t> с  нарушением  функции зрительного  анализатора</a:t>
            </a:r>
            <a:r>
              <a:rPr lang="ru-RU" sz="1400" dirty="0" smtClean="0"/>
              <a:t>.</a:t>
            </a:r>
          </a:p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4.Создать  интерес  к  решению проблемных  ситуаций через  активное 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</a:rPr>
              <a:t>сотрудничество,партнерство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 родителей  и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</a:rPr>
              <a:t>педагогов,в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</a:rPr>
              <a:t>осонове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  которых  лежит идея гуманных 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</a:rPr>
              <a:t>отношений,приоритет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  человеческих ценностей</a:t>
            </a:r>
            <a:r>
              <a:rPr lang="ru-RU" sz="1400" dirty="0" smtClean="0"/>
              <a:t>.</a:t>
            </a:r>
          </a:p>
          <a:p>
            <a:r>
              <a:rPr lang="ru-RU" sz="1400" dirty="0" smtClean="0">
                <a:solidFill>
                  <a:schemeClr val="accent3"/>
                </a:solidFill>
              </a:rPr>
              <a:t>5.Установить  взаимоотношения: родитель, </a:t>
            </a:r>
            <a:r>
              <a:rPr lang="ru-RU" sz="1400" dirty="0" err="1" smtClean="0">
                <a:solidFill>
                  <a:schemeClr val="accent3"/>
                </a:solidFill>
              </a:rPr>
              <a:t>психолог,психоневролог</a:t>
            </a:r>
            <a:r>
              <a:rPr lang="ru-RU" sz="1400" dirty="0" smtClean="0">
                <a:solidFill>
                  <a:schemeClr val="accent3"/>
                </a:solidFill>
              </a:rPr>
              <a:t> для  оказания лечебно-восстановительной  помощи ребенку  с  нарушением  зрения</a:t>
            </a:r>
          </a:p>
          <a:p>
            <a:r>
              <a:rPr lang="ru-RU" sz="1400" dirty="0" smtClean="0"/>
              <a:t>6</a:t>
            </a:r>
            <a:r>
              <a:rPr lang="ru-RU" sz="1400" dirty="0" smtClean="0">
                <a:solidFill>
                  <a:schemeClr val="accent6"/>
                </a:solidFill>
              </a:rPr>
              <a:t>. Научить видеть  в  ребенке  уникальную </a:t>
            </a:r>
            <a:r>
              <a:rPr lang="ru-RU" sz="1400" dirty="0" err="1" smtClean="0">
                <a:solidFill>
                  <a:schemeClr val="accent6"/>
                </a:solidFill>
              </a:rPr>
              <a:t>личность,повысить</a:t>
            </a:r>
            <a:r>
              <a:rPr lang="ru-RU" sz="1400" dirty="0" smtClean="0">
                <a:solidFill>
                  <a:schemeClr val="accent6"/>
                </a:solidFill>
              </a:rPr>
              <a:t> коррекционную  и педагогическую компетентность(обогащение теоретического  и практического  опыта) родителей для  оказания помощи  </a:t>
            </a:r>
            <a:r>
              <a:rPr lang="ru-RU" sz="1400" dirty="0" err="1" smtClean="0">
                <a:solidFill>
                  <a:schemeClr val="accent6"/>
                </a:solidFill>
              </a:rPr>
              <a:t>детям,находящихся</a:t>
            </a:r>
            <a:r>
              <a:rPr lang="ru-RU" sz="1400" dirty="0" smtClean="0">
                <a:solidFill>
                  <a:schemeClr val="accent6"/>
                </a:solidFill>
              </a:rPr>
              <a:t>  в  состоянии зрительной  </a:t>
            </a:r>
            <a:r>
              <a:rPr lang="ru-RU" sz="1400" dirty="0" err="1" smtClean="0">
                <a:solidFill>
                  <a:schemeClr val="accent6"/>
                </a:solidFill>
              </a:rPr>
              <a:t>дипривации</a:t>
            </a:r>
            <a:r>
              <a:rPr lang="ru-RU" sz="1400" dirty="0" smtClean="0">
                <a:solidFill>
                  <a:schemeClr val="accent6"/>
                </a:solidFill>
              </a:rPr>
              <a:t>.</a:t>
            </a:r>
          </a:p>
          <a:p>
            <a:r>
              <a:rPr lang="ru-RU" sz="1400" dirty="0" smtClean="0">
                <a:solidFill>
                  <a:schemeClr val="accent4"/>
                </a:solidFill>
              </a:rPr>
              <a:t>7.Создать  оптимальные условия для  социальной  адаптации  детей  с   </a:t>
            </a:r>
            <a:r>
              <a:rPr lang="ru-RU" sz="1400" dirty="0" err="1" smtClean="0">
                <a:solidFill>
                  <a:schemeClr val="accent4"/>
                </a:solidFill>
              </a:rPr>
              <a:t>амблиопией</a:t>
            </a:r>
            <a:r>
              <a:rPr lang="ru-RU" sz="1400" dirty="0" smtClean="0">
                <a:solidFill>
                  <a:schemeClr val="accent4"/>
                </a:solidFill>
              </a:rPr>
              <a:t>  и косоглазием.</a:t>
            </a:r>
          </a:p>
          <a:p>
            <a:r>
              <a:rPr lang="ru-RU" sz="1400" dirty="0" smtClean="0"/>
              <a:t>8.Подтвердить эффективность комфортного  взаимодействия детского  сада и семьи по вопросам </a:t>
            </a:r>
            <a:r>
              <a:rPr lang="ru-RU" sz="1400" dirty="0" err="1" smtClean="0"/>
              <a:t>воспитатния</a:t>
            </a:r>
            <a:r>
              <a:rPr lang="ru-RU" sz="1400" dirty="0" smtClean="0"/>
              <a:t>, развития и обучения детей  с нарушением  зрения.</a:t>
            </a:r>
            <a:endParaRPr lang="ru-RU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 rot="10800000" flipV="1">
            <a:off x="1428728" y="-523080"/>
            <a:ext cx="6929486" cy="720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МОДУЛИ ПРОЕКТА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МОДУЛЬ  « Семья»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Цель: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Показать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самоценность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каждой  семьи, повысить социальный статус семейного воспитания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Модуль: «Родитель и ребенок»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Цель: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помочь родителям увидеть  в  ребенке  его  уникальность, научить принимать,  таким,  какой  он  есть. Помочь  близким  взрослым создать комфортную для развития ребенка семейную среду. Создать  условия  для  активного  участия родителей  в  воспитании  и обучении  ребенка.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Формировать  адекватные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взаимооотноошения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между взрослыми и их детьми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Модуль « Образовательная программа»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Цель 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Обеспечение  педагогической  компетентности  родителей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Модуль «Школа для родителей»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Цель: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показать  успехи  ребенка, научить приемам коррекционной работы  в  домашних  условиях, увидеть  ребенка  в  условиях  сотрудничества  со  сверстниками  в  учебном  процессе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Модуль  «Здоровье и коррекция»,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Цель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 научить  приемам здорового  образа  жизни   и правильного зрительного восприятия ребенка  и  родителей.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Модуль  «Наглядная агитация»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Цель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 учить  воспринимать  информацию   разными  анализаторами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Модуль «Вместе с  ребенком  для  родителей»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Цель: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Учить ребенка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дарить  радость  своим  близким, развивать  чувство  благодарности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7" y="4097888"/>
            <a:ext cx="3605379" cy="2394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694404"/>
            <a:ext cx="3464207" cy="2328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870" y="3284985"/>
            <a:ext cx="3874308" cy="2572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5" y="1387776"/>
            <a:ext cx="3429024" cy="2277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 flipH="1">
            <a:off x="5429255" y="285729"/>
            <a:ext cx="3071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3"/>
                </a:solidFill>
              </a:rPr>
              <a:t>Совместная работа  с воспитателем </a:t>
            </a:r>
            <a:r>
              <a:rPr lang="ru-RU" sz="1600" dirty="0" err="1" smtClean="0">
                <a:solidFill>
                  <a:schemeClr val="accent3"/>
                </a:solidFill>
              </a:rPr>
              <a:t>Тютриной</a:t>
            </a:r>
            <a:r>
              <a:rPr lang="ru-RU" sz="1600" dirty="0" smtClean="0">
                <a:solidFill>
                  <a:schemeClr val="accent3"/>
                </a:solidFill>
              </a:rPr>
              <a:t> О.А.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08307" y="3714752"/>
            <a:ext cx="3161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Занятие в « Школе для родителей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5" name="Заголовок 1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1737360" y="1785926"/>
            <a:ext cx="7406640" cy="1752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643042" y="5929330"/>
            <a:ext cx="2524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Мини-занятие и консультация</a:t>
            </a:r>
            <a:endParaRPr lang="ru-RU" sz="14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Хозяин\Pictures\скан фото\Копия фото 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335840"/>
            <a:ext cx="3754749" cy="25216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Хозяин\Pictures\скан фото\Копия фото 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153700" y="3786189"/>
            <a:ext cx="1918102" cy="28447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Users\Хозяин\Pictures\скан фото\фото 0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3643314"/>
            <a:ext cx="3571900" cy="2918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C:\Users\Хозяин\Pictures\скан фото\Копия фото 0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798" y="614161"/>
            <a:ext cx="3349947" cy="22433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85720" y="3071810"/>
            <a:ext cx="4929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«ШКОЛА ДЛЯ РОДИТЕЛЕЙ»</a:t>
            </a:r>
            <a:endParaRPr lang="ru-RU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Хозяин\Pictures\Люда\IMG_09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857221" y="4357694"/>
            <a:ext cx="3438793" cy="2286016"/>
          </a:xfrm>
          <a:prstGeom prst="round2DiagRect">
            <a:avLst>
              <a:gd name="adj1" fmla="val 16667"/>
              <a:gd name="adj2" fmla="val 25454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Хозяин\Pictures\Люда\IMG_09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85727"/>
            <a:ext cx="3190898" cy="23931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Хозяин\Pictures\Люда\IMG_09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3143248"/>
            <a:ext cx="3000396" cy="29050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 descr="C:\Users\Хозяин\Pictures\Люда\IMG_09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3545" y="1643051"/>
            <a:ext cx="3381397" cy="25360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571605" y="500042"/>
            <a:ext cx="3643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Сочинение  «  Мой любимый  малыш»  или « Делимся  опытом воспитания»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5214950"/>
            <a:ext cx="142667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Общение  через</a:t>
            </a:r>
          </a:p>
          <a:p>
            <a:r>
              <a:rPr lang="ru-RU" sz="1400" dirty="0" smtClean="0"/>
              <a:t>Домашние  </a:t>
            </a:r>
          </a:p>
          <a:p>
            <a:r>
              <a:rPr lang="ru-RU" sz="1400" dirty="0" smtClean="0"/>
              <a:t>тетрадочки»</a:t>
            </a:r>
            <a:endParaRPr lang="ru-RU" sz="14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>
            <a:off x="4500562" y="6000768"/>
            <a:ext cx="357190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LLkbNYfJYmMS8cGCr6Zqx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344</TotalTime>
  <Words>811</Words>
  <Application>Microsoft Office PowerPoint</Application>
  <PresentationFormat>Экран (4:3)</PresentationFormat>
  <Paragraphs>101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Солнцестояние</vt:lpstr>
      <vt:lpstr>Проект  « Вместе»</vt:lpstr>
      <vt:lpstr>Слайд 2</vt:lpstr>
      <vt:lpstr>ПОЛОЖЕНИЕ ПРОЕКТА</vt:lpstr>
      <vt:lpstr>Слайд 4</vt:lpstr>
      <vt:lpstr>Слайд 5</vt:lpstr>
      <vt:lpstr>Слайд 6</vt:lpstr>
      <vt:lpstr>             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ФЕСТИВАЛЬ НАУЧНЫХ  ДОКЛАДОВ</dc:title>
  <dc:creator>Хозяин</dc:creator>
  <cp:lastModifiedBy>Пользователь Windows</cp:lastModifiedBy>
  <cp:revision>58</cp:revision>
  <dcterms:created xsi:type="dcterms:W3CDTF">2013-03-18T09:41:23Z</dcterms:created>
  <dcterms:modified xsi:type="dcterms:W3CDTF">2022-11-16T15:00:34Z</dcterms:modified>
</cp:coreProperties>
</file>