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8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63" r:id="rId12"/>
    <p:sldId id="261" r:id="rId13"/>
    <p:sldId id="262" r:id="rId14"/>
    <p:sldId id="264" r:id="rId15"/>
    <p:sldId id="270" r:id="rId16"/>
    <p:sldId id="265" r:id="rId17"/>
    <p:sldId id="266" r:id="rId18"/>
    <p:sldId id="267" r:id="rId19"/>
    <p:sldId id="268" r:id="rId20"/>
    <p:sldId id="269" r:id="rId21"/>
    <p:sldId id="283" r:id="rId22"/>
    <p:sldId id="271" r:id="rId23"/>
    <p:sldId id="274" r:id="rId24"/>
    <p:sldId id="284" r:id="rId25"/>
    <p:sldId id="273" r:id="rId26"/>
    <p:sldId id="258" r:id="rId27"/>
    <p:sldId id="275" r:id="rId28"/>
    <p:sldId id="25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4E48E-A2CC-4745-BFED-771879164E8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8236E4-130D-4B60-9A55-FE50659BB973}">
      <dgm:prSet phldrT="[Текст]" custT="1"/>
      <dgm:spPr/>
      <dgm:t>
        <a:bodyPr/>
        <a:lstStyle/>
        <a:p>
          <a:r>
            <a:rPr lang="ru-RU" sz="2800" dirty="0" smtClean="0"/>
            <a:t>Дидактические  игры</a:t>
          </a:r>
          <a:endParaRPr lang="ru-RU" sz="2800" dirty="0"/>
        </a:p>
      </dgm:t>
    </dgm:pt>
    <dgm:pt modelId="{440C3E42-14AA-4E26-8444-B032A86355E4}" type="parTrans" cxnId="{B0E177FB-2C38-4022-89BF-4BDC3888344D}">
      <dgm:prSet/>
      <dgm:spPr/>
      <dgm:t>
        <a:bodyPr/>
        <a:lstStyle/>
        <a:p>
          <a:endParaRPr lang="ru-RU" sz="1600"/>
        </a:p>
      </dgm:t>
    </dgm:pt>
    <dgm:pt modelId="{666D27A2-CA80-405E-ABB9-B390ED947CB7}" type="sibTrans" cxnId="{B0E177FB-2C38-4022-89BF-4BDC3888344D}">
      <dgm:prSet/>
      <dgm:spPr/>
      <dgm:t>
        <a:bodyPr/>
        <a:lstStyle/>
        <a:p>
          <a:endParaRPr lang="ru-RU" sz="1600"/>
        </a:p>
      </dgm:t>
    </dgm:pt>
    <dgm:pt modelId="{7B9EFBAB-C690-4120-AD07-177E6B1BF7CF}">
      <dgm:prSet phldrT="[Текст]" custT="1"/>
      <dgm:spPr/>
      <dgm:t>
        <a:bodyPr/>
        <a:lstStyle/>
        <a:p>
          <a:r>
            <a:rPr lang="ru-RU" sz="1800" dirty="0" smtClean="0"/>
            <a:t>Сенсорная  сфера</a:t>
          </a:r>
        </a:p>
        <a:p>
          <a:r>
            <a:rPr lang="ru-RU" sz="1800" dirty="0" smtClean="0"/>
            <a:t>Сенсорная  деятельность</a:t>
          </a:r>
          <a:endParaRPr lang="ru-RU" sz="1800" dirty="0"/>
        </a:p>
      </dgm:t>
    </dgm:pt>
    <dgm:pt modelId="{457EA756-1CB5-4E85-9ECA-7626F33329C1}" type="parTrans" cxnId="{A35FBCA5-7B48-44A1-874F-9F63473FCBC7}">
      <dgm:prSet/>
      <dgm:spPr/>
      <dgm:t>
        <a:bodyPr/>
        <a:lstStyle/>
        <a:p>
          <a:endParaRPr lang="ru-RU" sz="1600"/>
        </a:p>
      </dgm:t>
    </dgm:pt>
    <dgm:pt modelId="{498B1249-C9FA-419D-A988-4A81B482FE54}" type="sibTrans" cxnId="{A35FBCA5-7B48-44A1-874F-9F63473FCBC7}">
      <dgm:prSet/>
      <dgm:spPr/>
      <dgm:t>
        <a:bodyPr/>
        <a:lstStyle/>
        <a:p>
          <a:endParaRPr lang="ru-RU" sz="1600"/>
        </a:p>
      </dgm:t>
    </dgm:pt>
    <dgm:pt modelId="{D544A39A-38D3-4724-AF73-3B269153BBBA}">
      <dgm:prSet phldrT="[Текст]" custT="1"/>
      <dgm:spPr/>
      <dgm:t>
        <a:bodyPr/>
        <a:lstStyle/>
        <a:p>
          <a:r>
            <a:rPr lang="ru-RU" sz="1800" dirty="0" smtClean="0"/>
            <a:t>Смысловая  систематизация  чувственного  опыта</a:t>
          </a:r>
          <a:endParaRPr lang="ru-RU" sz="1800" dirty="0"/>
        </a:p>
      </dgm:t>
    </dgm:pt>
    <dgm:pt modelId="{7625E8C8-EBA1-48D0-9475-D94B90D93EAA}" type="parTrans" cxnId="{A6A85341-3CF3-4EF7-B47E-404EB146CF74}">
      <dgm:prSet/>
      <dgm:spPr/>
      <dgm:t>
        <a:bodyPr/>
        <a:lstStyle/>
        <a:p>
          <a:endParaRPr lang="ru-RU" sz="1600"/>
        </a:p>
      </dgm:t>
    </dgm:pt>
    <dgm:pt modelId="{8EF647FE-D8E4-44D7-A3EC-73A2757C3A0B}" type="sibTrans" cxnId="{A6A85341-3CF3-4EF7-B47E-404EB146CF74}">
      <dgm:prSet/>
      <dgm:spPr/>
      <dgm:t>
        <a:bodyPr/>
        <a:lstStyle/>
        <a:p>
          <a:endParaRPr lang="ru-RU" sz="1600"/>
        </a:p>
      </dgm:t>
    </dgm:pt>
    <dgm:pt modelId="{309A1655-3FB8-4CF2-B6A3-099C43D11EC0}">
      <dgm:prSet phldrT="[Текст]" custT="1"/>
      <dgm:spPr/>
      <dgm:t>
        <a:bodyPr/>
        <a:lstStyle/>
        <a:p>
          <a:r>
            <a:rPr lang="ru-RU" sz="2000" dirty="0" smtClean="0"/>
            <a:t>ПОИСК информации о предметах  </a:t>
          </a:r>
          <a:endParaRPr lang="ru-RU" sz="2000" dirty="0"/>
        </a:p>
      </dgm:t>
    </dgm:pt>
    <dgm:pt modelId="{A1F2B1DA-D3CA-4A87-A183-915B9127E39A}" type="parTrans" cxnId="{EB1A2694-1DCE-425E-BE87-C9A94BECD7E0}">
      <dgm:prSet/>
      <dgm:spPr/>
      <dgm:t>
        <a:bodyPr/>
        <a:lstStyle/>
        <a:p>
          <a:endParaRPr lang="ru-RU" sz="1600"/>
        </a:p>
      </dgm:t>
    </dgm:pt>
    <dgm:pt modelId="{FF6DCE98-C615-4C89-B21C-C0C84BB0F76A}" type="sibTrans" cxnId="{EB1A2694-1DCE-425E-BE87-C9A94BECD7E0}">
      <dgm:prSet/>
      <dgm:spPr/>
      <dgm:t>
        <a:bodyPr/>
        <a:lstStyle/>
        <a:p>
          <a:endParaRPr lang="ru-RU" sz="1600"/>
        </a:p>
      </dgm:t>
    </dgm:pt>
    <dgm:pt modelId="{BFEF669F-130A-4A31-A762-C44D57FEACF2}" type="pres">
      <dgm:prSet presAssocID="{E764E48E-A2CC-4745-BFED-771879164E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DA477A-21BE-4403-AED2-032F992E0834}" type="pres">
      <dgm:prSet presAssocID="{648236E4-130D-4B60-9A55-FE50659BB973}" presName="hierRoot1" presStyleCnt="0">
        <dgm:presLayoutVars>
          <dgm:hierBranch val="init"/>
        </dgm:presLayoutVars>
      </dgm:prSet>
      <dgm:spPr/>
    </dgm:pt>
    <dgm:pt modelId="{D57A5B4E-8929-4BEB-84C6-E6463DE3CBE9}" type="pres">
      <dgm:prSet presAssocID="{648236E4-130D-4B60-9A55-FE50659BB973}" presName="rootComposite1" presStyleCnt="0"/>
      <dgm:spPr/>
    </dgm:pt>
    <dgm:pt modelId="{DC6BA141-AF71-47F7-B65E-12DC2DBFE326}" type="pres">
      <dgm:prSet presAssocID="{648236E4-130D-4B60-9A55-FE50659BB973}" presName="rootText1" presStyleLbl="node0" presStyleIdx="0" presStyleCnt="1" custScaleX="238931" custScaleY="292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90DD3C-0834-4887-9199-9F7A35F3EC18}" type="pres">
      <dgm:prSet presAssocID="{648236E4-130D-4B60-9A55-FE50659BB97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88530F3-2C97-409C-A47C-11F73AED71C4}" type="pres">
      <dgm:prSet presAssocID="{648236E4-130D-4B60-9A55-FE50659BB973}" presName="hierChild2" presStyleCnt="0"/>
      <dgm:spPr/>
    </dgm:pt>
    <dgm:pt modelId="{BE21FCCE-CA37-4334-B655-2D7B2D039A92}" type="pres">
      <dgm:prSet presAssocID="{457EA756-1CB5-4E85-9ECA-7626F33329C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0D0180B-396E-4FF3-A9F4-CFF7FE2F24C1}" type="pres">
      <dgm:prSet presAssocID="{7B9EFBAB-C690-4120-AD07-177E6B1BF7CF}" presName="hierRoot2" presStyleCnt="0">
        <dgm:presLayoutVars>
          <dgm:hierBranch val="init"/>
        </dgm:presLayoutVars>
      </dgm:prSet>
      <dgm:spPr/>
    </dgm:pt>
    <dgm:pt modelId="{FC3863CE-E04B-4952-8376-CEC3CAD332EE}" type="pres">
      <dgm:prSet presAssocID="{7B9EFBAB-C690-4120-AD07-177E6B1BF7CF}" presName="rootComposite" presStyleCnt="0"/>
      <dgm:spPr/>
    </dgm:pt>
    <dgm:pt modelId="{A3E34661-40EE-4973-BD2D-A8B5272AD880}" type="pres">
      <dgm:prSet presAssocID="{7B9EFBAB-C690-4120-AD07-177E6B1BF7CF}" presName="rootText" presStyleLbl="node2" presStyleIdx="0" presStyleCnt="3" custScaleX="109580" custScaleY="198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41C1BD-388E-4483-A5DB-EB9989F18D12}" type="pres">
      <dgm:prSet presAssocID="{7B9EFBAB-C690-4120-AD07-177E6B1BF7CF}" presName="rootConnector" presStyleLbl="node2" presStyleIdx="0" presStyleCnt="3"/>
      <dgm:spPr/>
      <dgm:t>
        <a:bodyPr/>
        <a:lstStyle/>
        <a:p>
          <a:endParaRPr lang="ru-RU"/>
        </a:p>
      </dgm:t>
    </dgm:pt>
    <dgm:pt modelId="{8419B029-0EF9-4E39-8834-93BF508A1386}" type="pres">
      <dgm:prSet presAssocID="{7B9EFBAB-C690-4120-AD07-177E6B1BF7CF}" presName="hierChild4" presStyleCnt="0"/>
      <dgm:spPr/>
    </dgm:pt>
    <dgm:pt modelId="{21DDE321-D084-4D82-B190-0D4C3BD094E0}" type="pres">
      <dgm:prSet presAssocID="{7B9EFBAB-C690-4120-AD07-177E6B1BF7CF}" presName="hierChild5" presStyleCnt="0"/>
      <dgm:spPr/>
    </dgm:pt>
    <dgm:pt modelId="{BE9B71BF-61D9-4BF3-A2E2-DC35BF03C3BC}" type="pres">
      <dgm:prSet presAssocID="{7625E8C8-EBA1-48D0-9475-D94B90D93EA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B39C381-E579-4D26-A18B-8AF648186EB5}" type="pres">
      <dgm:prSet presAssocID="{D544A39A-38D3-4724-AF73-3B269153BBBA}" presName="hierRoot2" presStyleCnt="0">
        <dgm:presLayoutVars>
          <dgm:hierBranch val="init"/>
        </dgm:presLayoutVars>
      </dgm:prSet>
      <dgm:spPr/>
    </dgm:pt>
    <dgm:pt modelId="{5F26F3DC-E92F-43A1-8B02-A8883D552639}" type="pres">
      <dgm:prSet presAssocID="{D544A39A-38D3-4724-AF73-3B269153BBBA}" presName="rootComposite" presStyleCnt="0"/>
      <dgm:spPr/>
    </dgm:pt>
    <dgm:pt modelId="{BEA0456E-0EFE-41FD-9BCA-2543140CB82C}" type="pres">
      <dgm:prSet presAssocID="{D544A39A-38D3-4724-AF73-3B269153BBBA}" presName="rootText" presStyleLbl="node2" presStyleIdx="1" presStyleCnt="3" custScaleX="103154" custScaleY="2062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73A620-76F7-4C2F-B7C4-972180C02629}" type="pres">
      <dgm:prSet presAssocID="{D544A39A-38D3-4724-AF73-3B269153BBBA}" presName="rootConnector" presStyleLbl="node2" presStyleIdx="1" presStyleCnt="3"/>
      <dgm:spPr/>
      <dgm:t>
        <a:bodyPr/>
        <a:lstStyle/>
        <a:p>
          <a:endParaRPr lang="ru-RU"/>
        </a:p>
      </dgm:t>
    </dgm:pt>
    <dgm:pt modelId="{FE52304B-1011-4E2C-B4A8-555B74159B1E}" type="pres">
      <dgm:prSet presAssocID="{D544A39A-38D3-4724-AF73-3B269153BBBA}" presName="hierChild4" presStyleCnt="0"/>
      <dgm:spPr/>
    </dgm:pt>
    <dgm:pt modelId="{989B5675-4584-4DDF-BF87-5BE7C23585C3}" type="pres">
      <dgm:prSet presAssocID="{D544A39A-38D3-4724-AF73-3B269153BBBA}" presName="hierChild5" presStyleCnt="0"/>
      <dgm:spPr/>
    </dgm:pt>
    <dgm:pt modelId="{1804E84A-D3EE-4D1D-B5AD-35591EA24349}" type="pres">
      <dgm:prSet presAssocID="{A1F2B1DA-D3CA-4A87-A183-915B9127E39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5231506-0BED-4F75-A0AD-04804CF654D3}" type="pres">
      <dgm:prSet presAssocID="{309A1655-3FB8-4CF2-B6A3-099C43D11EC0}" presName="hierRoot2" presStyleCnt="0">
        <dgm:presLayoutVars>
          <dgm:hierBranch val="init"/>
        </dgm:presLayoutVars>
      </dgm:prSet>
      <dgm:spPr/>
    </dgm:pt>
    <dgm:pt modelId="{64825413-6107-41C5-9299-F6E68A18DD7E}" type="pres">
      <dgm:prSet presAssocID="{309A1655-3FB8-4CF2-B6A3-099C43D11EC0}" presName="rootComposite" presStyleCnt="0"/>
      <dgm:spPr/>
    </dgm:pt>
    <dgm:pt modelId="{6AF25323-F1D2-4EB3-872C-2E670AD5D4B9}" type="pres">
      <dgm:prSet presAssocID="{309A1655-3FB8-4CF2-B6A3-099C43D11EC0}" presName="rootText" presStyleLbl="node2" presStyleIdx="2" presStyleCnt="3" custScaleX="132545" custScaleY="948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FFB52F-608D-4951-8700-63F4B4A34107}" type="pres">
      <dgm:prSet presAssocID="{309A1655-3FB8-4CF2-B6A3-099C43D11EC0}" presName="rootConnector" presStyleLbl="node2" presStyleIdx="2" presStyleCnt="3"/>
      <dgm:spPr/>
      <dgm:t>
        <a:bodyPr/>
        <a:lstStyle/>
        <a:p>
          <a:endParaRPr lang="ru-RU"/>
        </a:p>
      </dgm:t>
    </dgm:pt>
    <dgm:pt modelId="{B3A8E7BD-A26F-4FA6-8505-EF1A58FAD5AE}" type="pres">
      <dgm:prSet presAssocID="{309A1655-3FB8-4CF2-B6A3-099C43D11EC0}" presName="hierChild4" presStyleCnt="0"/>
      <dgm:spPr/>
    </dgm:pt>
    <dgm:pt modelId="{05C5C271-1A0D-40E6-8D1B-0F3B96E0E21B}" type="pres">
      <dgm:prSet presAssocID="{309A1655-3FB8-4CF2-B6A3-099C43D11EC0}" presName="hierChild5" presStyleCnt="0"/>
      <dgm:spPr/>
    </dgm:pt>
    <dgm:pt modelId="{E492671C-65F6-4F24-AFA8-4494B4E31E72}" type="pres">
      <dgm:prSet presAssocID="{648236E4-130D-4B60-9A55-FE50659BB973}" presName="hierChild3" presStyleCnt="0"/>
      <dgm:spPr/>
    </dgm:pt>
  </dgm:ptLst>
  <dgm:cxnLst>
    <dgm:cxn modelId="{EB1A2694-1DCE-425E-BE87-C9A94BECD7E0}" srcId="{648236E4-130D-4B60-9A55-FE50659BB973}" destId="{309A1655-3FB8-4CF2-B6A3-099C43D11EC0}" srcOrd="2" destOrd="0" parTransId="{A1F2B1DA-D3CA-4A87-A183-915B9127E39A}" sibTransId="{FF6DCE98-C615-4C89-B21C-C0C84BB0F76A}"/>
    <dgm:cxn modelId="{DBE92017-2221-411B-AEB4-1AAD36747D2A}" type="presOf" srcId="{7625E8C8-EBA1-48D0-9475-D94B90D93EAA}" destId="{BE9B71BF-61D9-4BF3-A2E2-DC35BF03C3BC}" srcOrd="0" destOrd="0" presId="urn:microsoft.com/office/officeart/2005/8/layout/orgChart1"/>
    <dgm:cxn modelId="{1AA452A4-610E-4A2B-AC90-1BB443380C9C}" type="presOf" srcId="{D544A39A-38D3-4724-AF73-3B269153BBBA}" destId="{BEA0456E-0EFE-41FD-9BCA-2543140CB82C}" srcOrd="0" destOrd="0" presId="urn:microsoft.com/office/officeart/2005/8/layout/orgChart1"/>
    <dgm:cxn modelId="{A35FBCA5-7B48-44A1-874F-9F63473FCBC7}" srcId="{648236E4-130D-4B60-9A55-FE50659BB973}" destId="{7B9EFBAB-C690-4120-AD07-177E6B1BF7CF}" srcOrd="0" destOrd="0" parTransId="{457EA756-1CB5-4E85-9ECA-7626F33329C1}" sibTransId="{498B1249-C9FA-419D-A988-4A81B482FE54}"/>
    <dgm:cxn modelId="{FC5E82A3-1AC8-4D6C-AD59-DA170B609E90}" type="presOf" srcId="{457EA756-1CB5-4E85-9ECA-7626F33329C1}" destId="{BE21FCCE-CA37-4334-B655-2D7B2D039A92}" srcOrd="0" destOrd="0" presId="urn:microsoft.com/office/officeart/2005/8/layout/orgChart1"/>
    <dgm:cxn modelId="{AED4250E-2C34-4437-B616-E2144E64C9E9}" type="presOf" srcId="{D544A39A-38D3-4724-AF73-3B269153BBBA}" destId="{A573A620-76F7-4C2F-B7C4-972180C02629}" srcOrd="1" destOrd="0" presId="urn:microsoft.com/office/officeart/2005/8/layout/orgChart1"/>
    <dgm:cxn modelId="{831A6344-A43C-40FD-B12A-2AEE7872121A}" type="presOf" srcId="{E764E48E-A2CC-4745-BFED-771879164E81}" destId="{BFEF669F-130A-4A31-A762-C44D57FEACF2}" srcOrd="0" destOrd="0" presId="urn:microsoft.com/office/officeart/2005/8/layout/orgChart1"/>
    <dgm:cxn modelId="{A6A85341-3CF3-4EF7-B47E-404EB146CF74}" srcId="{648236E4-130D-4B60-9A55-FE50659BB973}" destId="{D544A39A-38D3-4724-AF73-3B269153BBBA}" srcOrd="1" destOrd="0" parTransId="{7625E8C8-EBA1-48D0-9475-D94B90D93EAA}" sibTransId="{8EF647FE-D8E4-44D7-A3EC-73A2757C3A0B}"/>
    <dgm:cxn modelId="{03B11045-324F-4E30-9085-E21547FC48EF}" type="presOf" srcId="{648236E4-130D-4B60-9A55-FE50659BB973}" destId="{E990DD3C-0834-4887-9199-9F7A35F3EC18}" srcOrd="1" destOrd="0" presId="urn:microsoft.com/office/officeart/2005/8/layout/orgChart1"/>
    <dgm:cxn modelId="{6791F2BF-0343-41D3-9E3D-01B3AB4F1AC2}" type="presOf" srcId="{309A1655-3FB8-4CF2-B6A3-099C43D11EC0}" destId="{6AF25323-F1D2-4EB3-872C-2E670AD5D4B9}" srcOrd="0" destOrd="0" presId="urn:microsoft.com/office/officeart/2005/8/layout/orgChart1"/>
    <dgm:cxn modelId="{A808E16C-457D-4B13-B3A6-57510D3C106B}" type="presOf" srcId="{309A1655-3FB8-4CF2-B6A3-099C43D11EC0}" destId="{1DFFB52F-608D-4951-8700-63F4B4A34107}" srcOrd="1" destOrd="0" presId="urn:microsoft.com/office/officeart/2005/8/layout/orgChart1"/>
    <dgm:cxn modelId="{B0E177FB-2C38-4022-89BF-4BDC3888344D}" srcId="{E764E48E-A2CC-4745-BFED-771879164E81}" destId="{648236E4-130D-4B60-9A55-FE50659BB973}" srcOrd="0" destOrd="0" parTransId="{440C3E42-14AA-4E26-8444-B032A86355E4}" sibTransId="{666D27A2-CA80-405E-ABB9-B390ED947CB7}"/>
    <dgm:cxn modelId="{87870595-8449-4ABE-80E4-C5DDC9FAE9B6}" type="presOf" srcId="{A1F2B1DA-D3CA-4A87-A183-915B9127E39A}" destId="{1804E84A-D3EE-4D1D-B5AD-35591EA24349}" srcOrd="0" destOrd="0" presId="urn:microsoft.com/office/officeart/2005/8/layout/orgChart1"/>
    <dgm:cxn modelId="{1170E9AB-C173-4645-B41C-FE320A519866}" type="presOf" srcId="{648236E4-130D-4B60-9A55-FE50659BB973}" destId="{DC6BA141-AF71-47F7-B65E-12DC2DBFE326}" srcOrd="0" destOrd="0" presId="urn:microsoft.com/office/officeart/2005/8/layout/orgChart1"/>
    <dgm:cxn modelId="{13F08D98-387E-41CA-BC01-76A1B1759F5B}" type="presOf" srcId="{7B9EFBAB-C690-4120-AD07-177E6B1BF7CF}" destId="{A3E34661-40EE-4973-BD2D-A8B5272AD880}" srcOrd="0" destOrd="0" presId="urn:microsoft.com/office/officeart/2005/8/layout/orgChart1"/>
    <dgm:cxn modelId="{20B5FF47-6F22-4317-8C39-77984FA275A8}" type="presOf" srcId="{7B9EFBAB-C690-4120-AD07-177E6B1BF7CF}" destId="{9341C1BD-388E-4483-A5DB-EB9989F18D12}" srcOrd="1" destOrd="0" presId="urn:microsoft.com/office/officeart/2005/8/layout/orgChart1"/>
    <dgm:cxn modelId="{4ABFF397-858D-4530-B2A6-F6D5D8C96052}" type="presParOf" srcId="{BFEF669F-130A-4A31-A762-C44D57FEACF2}" destId="{ADDA477A-21BE-4403-AED2-032F992E0834}" srcOrd="0" destOrd="0" presId="urn:microsoft.com/office/officeart/2005/8/layout/orgChart1"/>
    <dgm:cxn modelId="{65104DDA-5A8B-4A1A-B4BA-6DE5A84B790A}" type="presParOf" srcId="{ADDA477A-21BE-4403-AED2-032F992E0834}" destId="{D57A5B4E-8929-4BEB-84C6-E6463DE3CBE9}" srcOrd="0" destOrd="0" presId="urn:microsoft.com/office/officeart/2005/8/layout/orgChart1"/>
    <dgm:cxn modelId="{879C8D19-78E8-4110-A6DB-9D52B341B3F4}" type="presParOf" srcId="{D57A5B4E-8929-4BEB-84C6-E6463DE3CBE9}" destId="{DC6BA141-AF71-47F7-B65E-12DC2DBFE326}" srcOrd="0" destOrd="0" presId="urn:microsoft.com/office/officeart/2005/8/layout/orgChart1"/>
    <dgm:cxn modelId="{88D8F148-E423-4B17-866D-85E86209B43C}" type="presParOf" srcId="{D57A5B4E-8929-4BEB-84C6-E6463DE3CBE9}" destId="{E990DD3C-0834-4887-9199-9F7A35F3EC18}" srcOrd="1" destOrd="0" presId="urn:microsoft.com/office/officeart/2005/8/layout/orgChart1"/>
    <dgm:cxn modelId="{3FB5501F-DCC2-4ACE-A421-843520E7A1A6}" type="presParOf" srcId="{ADDA477A-21BE-4403-AED2-032F992E0834}" destId="{B88530F3-2C97-409C-A47C-11F73AED71C4}" srcOrd="1" destOrd="0" presId="urn:microsoft.com/office/officeart/2005/8/layout/orgChart1"/>
    <dgm:cxn modelId="{4BFAA72D-1CFE-4873-AC1D-680885D589DB}" type="presParOf" srcId="{B88530F3-2C97-409C-A47C-11F73AED71C4}" destId="{BE21FCCE-CA37-4334-B655-2D7B2D039A92}" srcOrd="0" destOrd="0" presId="urn:microsoft.com/office/officeart/2005/8/layout/orgChart1"/>
    <dgm:cxn modelId="{28C1BF2C-D928-4C17-8DF5-7211ED9C13A7}" type="presParOf" srcId="{B88530F3-2C97-409C-A47C-11F73AED71C4}" destId="{C0D0180B-396E-4FF3-A9F4-CFF7FE2F24C1}" srcOrd="1" destOrd="0" presId="urn:microsoft.com/office/officeart/2005/8/layout/orgChart1"/>
    <dgm:cxn modelId="{DF14DF51-19C3-4898-A884-CD60A806DBA0}" type="presParOf" srcId="{C0D0180B-396E-4FF3-A9F4-CFF7FE2F24C1}" destId="{FC3863CE-E04B-4952-8376-CEC3CAD332EE}" srcOrd="0" destOrd="0" presId="urn:microsoft.com/office/officeart/2005/8/layout/orgChart1"/>
    <dgm:cxn modelId="{9E0F79EE-1EF9-4D8A-8CE8-21A40D563A96}" type="presParOf" srcId="{FC3863CE-E04B-4952-8376-CEC3CAD332EE}" destId="{A3E34661-40EE-4973-BD2D-A8B5272AD880}" srcOrd="0" destOrd="0" presId="urn:microsoft.com/office/officeart/2005/8/layout/orgChart1"/>
    <dgm:cxn modelId="{41DE5909-0B84-4425-80A3-A6E48600012B}" type="presParOf" srcId="{FC3863CE-E04B-4952-8376-CEC3CAD332EE}" destId="{9341C1BD-388E-4483-A5DB-EB9989F18D12}" srcOrd="1" destOrd="0" presId="urn:microsoft.com/office/officeart/2005/8/layout/orgChart1"/>
    <dgm:cxn modelId="{E2519903-7D0A-4B30-A530-474E03A4F355}" type="presParOf" srcId="{C0D0180B-396E-4FF3-A9F4-CFF7FE2F24C1}" destId="{8419B029-0EF9-4E39-8834-93BF508A1386}" srcOrd="1" destOrd="0" presId="urn:microsoft.com/office/officeart/2005/8/layout/orgChart1"/>
    <dgm:cxn modelId="{A65FBBCB-12AF-4758-A970-2E5F44C0AA90}" type="presParOf" srcId="{C0D0180B-396E-4FF3-A9F4-CFF7FE2F24C1}" destId="{21DDE321-D084-4D82-B190-0D4C3BD094E0}" srcOrd="2" destOrd="0" presId="urn:microsoft.com/office/officeart/2005/8/layout/orgChart1"/>
    <dgm:cxn modelId="{DE3CBC54-EB57-4070-9AC2-C10A1D30720A}" type="presParOf" srcId="{B88530F3-2C97-409C-A47C-11F73AED71C4}" destId="{BE9B71BF-61D9-4BF3-A2E2-DC35BF03C3BC}" srcOrd="2" destOrd="0" presId="urn:microsoft.com/office/officeart/2005/8/layout/orgChart1"/>
    <dgm:cxn modelId="{9D639AEF-A960-4407-A08B-D94E6DE7ABA0}" type="presParOf" srcId="{B88530F3-2C97-409C-A47C-11F73AED71C4}" destId="{4B39C381-E579-4D26-A18B-8AF648186EB5}" srcOrd="3" destOrd="0" presId="urn:microsoft.com/office/officeart/2005/8/layout/orgChart1"/>
    <dgm:cxn modelId="{E77594B0-269E-4209-A19A-1E4475855FC1}" type="presParOf" srcId="{4B39C381-E579-4D26-A18B-8AF648186EB5}" destId="{5F26F3DC-E92F-43A1-8B02-A8883D552639}" srcOrd="0" destOrd="0" presId="urn:microsoft.com/office/officeart/2005/8/layout/orgChart1"/>
    <dgm:cxn modelId="{A1A5174F-E184-4634-81DC-C6677CDE614D}" type="presParOf" srcId="{5F26F3DC-E92F-43A1-8B02-A8883D552639}" destId="{BEA0456E-0EFE-41FD-9BCA-2543140CB82C}" srcOrd="0" destOrd="0" presId="urn:microsoft.com/office/officeart/2005/8/layout/orgChart1"/>
    <dgm:cxn modelId="{5DCF37FF-D271-45F2-B962-060F9CAB4978}" type="presParOf" srcId="{5F26F3DC-E92F-43A1-8B02-A8883D552639}" destId="{A573A620-76F7-4C2F-B7C4-972180C02629}" srcOrd="1" destOrd="0" presId="urn:microsoft.com/office/officeart/2005/8/layout/orgChart1"/>
    <dgm:cxn modelId="{199F2663-A946-4F84-A2D1-4BF3DDB75D29}" type="presParOf" srcId="{4B39C381-E579-4D26-A18B-8AF648186EB5}" destId="{FE52304B-1011-4E2C-B4A8-555B74159B1E}" srcOrd="1" destOrd="0" presId="urn:microsoft.com/office/officeart/2005/8/layout/orgChart1"/>
    <dgm:cxn modelId="{D5E8A317-5A57-4181-9330-FE64280EA8C0}" type="presParOf" srcId="{4B39C381-E579-4D26-A18B-8AF648186EB5}" destId="{989B5675-4584-4DDF-BF87-5BE7C23585C3}" srcOrd="2" destOrd="0" presId="urn:microsoft.com/office/officeart/2005/8/layout/orgChart1"/>
    <dgm:cxn modelId="{70F4186B-C0A2-4DA4-8C29-71C1F440F102}" type="presParOf" srcId="{B88530F3-2C97-409C-A47C-11F73AED71C4}" destId="{1804E84A-D3EE-4D1D-B5AD-35591EA24349}" srcOrd="4" destOrd="0" presId="urn:microsoft.com/office/officeart/2005/8/layout/orgChart1"/>
    <dgm:cxn modelId="{764E22CC-4DDE-448F-82BC-84AF7C890869}" type="presParOf" srcId="{B88530F3-2C97-409C-A47C-11F73AED71C4}" destId="{D5231506-0BED-4F75-A0AD-04804CF654D3}" srcOrd="5" destOrd="0" presId="urn:microsoft.com/office/officeart/2005/8/layout/orgChart1"/>
    <dgm:cxn modelId="{FCA99003-0885-4BEC-994B-3EFBD7889B9B}" type="presParOf" srcId="{D5231506-0BED-4F75-A0AD-04804CF654D3}" destId="{64825413-6107-41C5-9299-F6E68A18DD7E}" srcOrd="0" destOrd="0" presId="urn:microsoft.com/office/officeart/2005/8/layout/orgChart1"/>
    <dgm:cxn modelId="{7D8CD35F-9AAE-4AE4-94E1-F033944662FE}" type="presParOf" srcId="{64825413-6107-41C5-9299-F6E68A18DD7E}" destId="{6AF25323-F1D2-4EB3-872C-2E670AD5D4B9}" srcOrd="0" destOrd="0" presId="urn:microsoft.com/office/officeart/2005/8/layout/orgChart1"/>
    <dgm:cxn modelId="{A822AAF7-F420-42F3-A0B1-093F34E1F78D}" type="presParOf" srcId="{64825413-6107-41C5-9299-F6E68A18DD7E}" destId="{1DFFB52F-608D-4951-8700-63F4B4A34107}" srcOrd="1" destOrd="0" presId="urn:microsoft.com/office/officeart/2005/8/layout/orgChart1"/>
    <dgm:cxn modelId="{8A76D5AD-3682-46C4-BA7C-CDCD244A49D7}" type="presParOf" srcId="{D5231506-0BED-4F75-A0AD-04804CF654D3}" destId="{B3A8E7BD-A26F-4FA6-8505-EF1A58FAD5AE}" srcOrd="1" destOrd="0" presId="urn:microsoft.com/office/officeart/2005/8/layout/orgChart1"/>
    <dgm:cxn modelId="{C6DB6056-6F22-4E7B-BE6D-210059B06BC2}" type="presParOf" srcId="{D5231506-0BED-4F75-A0AD-04804CF654D3}" destId="{05C5C271-1A0D-40E6-8D1B-0F3B96E0E21B}" srcOrd="2" destOrd="0" presId="urn:microsoft.com/office/officeart/2005/8/layout/orgChart1"/>
    <dgm:cxn modelId="{5B3E0CD4-3856-4800-8F1A-86EB30C52A73}" type="presParOf" srcId="{ADDA477A-21BE-4403-AED2-032F992E0834}" destId="{E492671C-65F6-4F24-AFA8-4494B4E31E7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BBA94-0895-4F0C-8E64-8DD4E8D3487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F3CB7-F258-4CEB-821E-0E7F7AF6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F3CB7-F258-4CEB-821E-0E7F7AF686D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9978CD-9F2C-4120-9844-73C6A66BB08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CAD5708-27F0-4386-AF50-491D7DF6E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78CD-9F2C-4120-9844-73C6A66BB08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5708-27F0-4386-AF50-491D7DF6E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78CD-9F2C-4120-9844-73C6A66BB08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5708-27F0-4386-AF50-491D7DF6E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9978CD-9F2C-4120-9844-73C6A66BB08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AD5708-27F0-4386-AF50-491D7DF6E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9978CD-9F2C-4120-9844-73C6A66BB08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CAD5708-27F0-4386-AF50-491D7DF6E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78CD-9F2C-4120-9844-73C6A66BB08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5708-27F0-4386-AF50-491D7DF6E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78CD-9F2C-4120-9844-73C6A66BB08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5708-27F0-4386-AF50-491D7DF6E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9978CD-9F2C-4120-9844-73C6A66BB08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AD5708-27F0-4386-AF50-491D7DF6E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78CD-9F2C-4120-9844-73C6A66BB08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5708-27F0-4386-AF50-491D7DF6E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9978CD-9F2C-4120-9844-73C6A66BB08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AD5708-27F0-4386-AF50-491D7DF6E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9978CD-9F2C-4120-9844-73C6A66BB08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AD5708-27F0-4386-AF50-491D7DF6E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9978CD-9F2C-4120-9844-73C6A66BB08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CAD5708-27F0-4386-AF50-491D7DF6E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571480"/>
            <a:ext cx="6172216" cy="25717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Использование  игровых  технологий в  развитии  зрительного  анализатора   у  детей  с нарушением  зрения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МБДОУ № 143  « Золотая  рыбка» комбинированного  вида</a:t>
            </a:r>
            <a:endParaRPr lang="ru-RU" dirty="0"/>
          </a:p>
        </p:txBody>
      </p:sp>
      <p:pic>
        <p:nvPicPr>
          <p:cNvPr id="4" name="Picture 2" descr="https://mrds18.edumsko.ru/uploads/2000/1368/section/76647/folder/deti_igray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786190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8596" y="571480"/>
            <a:ext cx="77867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Цели   игр  с  предметами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1.Развивать осознание  ребенком положение собственного  тела  в  пространстве.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2.Развивать и совершенствовать у  детей  все  виды  восприятия, обогащать  их  чувственный  опыт.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3.Развивать осязательное восприятие, а  именно тактильные и кинестетические ощущения,  мелкую  и крупную   моторику  детей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4. Развивать  психические  процессы ребенка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Золотая рыбка\DSC052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74"/>
            <a:ext cx="404589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143___12\IMG_00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3929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2976" y="642919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Игра « Я»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1000108"/>
            <a:ext cx="4000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Игровой  </a:t>
            </a:r>
            <a:r>
              <a:rPr lang="ru-RU" sz="2400" dirty="0" err="1" smtClean="0"/>
              <a:t>самомассаж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357166"/>
            <a:ext cx="5325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РИТУАЛЬНЫЕ  ИГРЫ   С ПРЕДМЕТАМИ</a:t>
            </a:r>
            <a:endParaRPr lang="ru-RU" sz="2000" b="1" dirty="0"/>
          </a:p>
        </p:txBody>
      </p:sp>
      <p:pic>
        <p:nvPicPr>
          <p:cNvPr id="7" name="Рисунок 6" descr="E:\Золотая рыбка\DSC052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429132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Золотая рыбка\DSC052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3429024" cy="235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Золотая рыбка\DSC052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00372"/>
            <a:ext cx="3757325" cy="28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Золотая рыбка\DSC052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357694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43372" y="571480"/>
            <a:ext cx="414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Игра «  Прятки  с  предметами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Золотая рыбка\DSC052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786058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Золотая рыбка\DSC052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3116"/>
            <a:ext cx="3786214" cy="288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2977" y="107154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Игра « Волшебный  прозрачный  мешочек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Золотая рыбка\DSC052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857628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357166"/>
            <a:ext cx="5249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Игры  на  группировку  и сортировку   предметов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" name="Рисунок 3" descr="E:\Золотая рыбка\DSC052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00504"/>
            <a:ext cx="3392874" cy="25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Золотая рыбка\DSC052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214422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Золотая рыбка\DSC05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14356"/>
            <a:ext cx="3424682" cy="256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Золотая рыбка\DSC052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3357586" cy="244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Золотая рыбка\DSC052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000504"/>
            <a:ext cx="3714776" cy="239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928670"/>
            <a:ext cx="3754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Ориентировка на  кукле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000372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Развитие  целостного восприятия</a:t>
            </a:r>
            <a:endParaRPr lang="ru-RU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143___12\IMG_00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3042257" cy="269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143___12\IMG_00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786058"/>
            <a:ext cx="4266703" cy="320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868" y="1643050"/>
            <a:ext cx="5081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Игры  на ассоциацию  «  Что  с  чем»</a:t>
            </a:r>
          </a:p>
          <a:p>
            <a:r>
              <a:rPr lang="ru-RU" b="1" dirty="0" smtClean="0">
                <a:latin typeface="Arial Black" pitchFamily="34" charset="0"/>
              </a:rPr>
              <a:t>« Похожесть»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5" name="Рисунок 4" descr="E:\143___12\IMG_00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929066"/>
            <a:ext cx="292895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Хозяин\Pictures\Новая папка (2)\DSC067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256"/>
            <a:ext cx="364333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Хозяин\Pictures\Новая папка (2)\DSC067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00504"/>
            <a:ext cx="292895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86182" y="50004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Аришкины  игры</a:t>
            </a:r>
            <a:endParaRPr lang="ru-RU" sz="24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rectole0000000000"/>
          <p:cNvGraphicFramePr>
            <a:graphicFrameLocks noChangeAspect="1"/>
          </p:cNvGraphicFramePr>
          <p:nvPr/>
        </p:nvGraphicFramePr>
        <p:xfrm>
          <a:off x="1071538" y="1285860"/>
          <a:ext cx="3267075" cy="2447925"/>
        </p:xfrm>
        <a:graphic>
          <a:graphicData uri="http://schemas.openxmlformats.org/presentationml/2006/ole">
            <p:oleObj spid="_x0000_s1025" name="Картинка" r:id="rId5" imgW="0" imgH="0" progId="StaticMetafile">
              <p:embed/>
            </p:oleObj>
          </a:graphicData>
        </a:graphic>
      </p:graphicFrame>
      <p:pic>
        <p:nvPicPr>
          <p:cNvPr id="7" name="Рисунок 6" descr="E:\143___12\IMG_00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643050"/>
            <a:ext cx="2756453" cy="206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Золотая рыбка\DSC052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428628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Золотая рыбка\DSC052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00306"/>
            <a:ext cx="3574321" cy="305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57290" y="1000108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Игры  с  использованием  муфт, мешков и мешочков, фартучков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Золотая рыбка\DSC052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3214710" cy="257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5" y="785794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Игры  со  </a:t>
            </a:r>
            <a:r>
              <a:rPr lang="ru-RU" sz="2000" dirty="0" err="1" smtClean="0">
                <a:latin typeface="Arial Black" pitchFamily="34" charset="0"/>
              </a:rPr>
              <a:t>шнурочками</a:t>
            </a:r>
            <a:r>
              <a:rPr lang="ru-RU" sz="2000" dirty="0" smtClean="0">
                <a:latin typeface="Arial Black" pitchFamily="34" charset="0"/>
              </a:rPr>
              <a:t>  и колокольчиками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Рисунок 3" descr="E:\Золотая рыбка\DSC052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71744"/>
            <a:ext cx="3653947" cy="320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Золотая рыбка\DSC052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14818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857224" y="185258"/>
            <a:ext cx="64294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Мир входит в сознание человека лишь через дверь органов внешних чувств. Если она закрыта, то он не может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войти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него, не может вступить с ним в связь. Мир тогда не существует для сознания.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Прейер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http://www.e-quilibrium.ru/uploads/posts/2012-10/1350557169_organy-chuvst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14818"/>
            <a:ext cx="2239121" cy="168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Золотая рыбка\DSC052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467093" cy="2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Золотая рыбка\DSC052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35002"/>
            <a:ext cx="2830929" cy="212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Золотая рыбка\DSC052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285860"/>
            <a:ext cx="3085395" cy="231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Золотая рыбка\DSC052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857628"/>
            <a:ext cx="3500462" cy="281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00496" y="928670"/>
            <a:ext cx="4910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Игры –обследования  предметов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7" name="Рисунок 6" descr="E:\Золотая рыбка\DSC0527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000372"/>
            <a:ext cx="305306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145___02\IMG_01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57562"/>
            <a:ext cx="4126887" cy="295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145___02\IMG_00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385765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5918" y="571480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Лабораторные  игры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Новая папка (5)\151___11\IMG_04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3571900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00430" y="928670"/>
            <a:ext cx="471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Игры  с  цветными  пробками</a:t>
            </a:r>
            <a:endParaRPr lang="ru-RU" sz="2400" b="1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1" name="rectole0000000000"/>
          <p:cNvGraphicFramePr>
            <a:graphicFrameLocks noChangeAspect="1"/>
          </p:cNvGraphicFramePr>
          <p:nvPr/>
        </p:nvGraphicFramePr>
        <p:xfrm>
          <a:off x="4143372" y="2357430"/>
          <a:ext cx="4357718" cy="3643338"/>
        </p:xfrm>
        <a:graphic>
          <a:graphicData uri="http://schemas.openxmlformats.org/presentationml/2006/ole">
            <p:oleObj spid="_x0000_s30721" name="Картинка" r:id="rId4" imgW="0" imgH="0" progId="StaticMetafile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143___12\IMG_00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643182"/>
            <a:ext cx="3643338" cy="306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143___12\IMG_00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43182"/>
            <a:ext cx="379264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0298" y="1071546"/>
            <a:ext cx="6074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Игровые  упражнения   Что  с  чем?</a:t>
            </a:r>
            <a:endParaRPr lang="ru-RU" sz="2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Хозяин\Pictures\Новая папка (2)\DSC067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3857652" cy="2571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Хозяин\Pictures\Новая папка (2)\DSC067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00240"/>
            <a:ext cx="385765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00430" y="1000108"/>
            <a:ext cx="4447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Школа  для  педагогов</a:t>
            </a:r>
            <a:endParaRPr lang="ru-RU" sz="3200" dirty="0"/>
          </a:p>
        </p:txBody>
      </p:sp>
      <p:pic>
        <p:nvPicPr>
          <p:cNvPr id="5" name="Рисунок 4" descr="C:\Users\Хозяин\Pictures\Новая папка (2)\DSC067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643050"/>
            <a:ext cx="342902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Золотая рыбка\DSC051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811929"/>
            <a:ext cx="2728350" cy="204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Золотая рыбка\DSC052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3000396" cy="207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Золотая рыбка\DSC051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142984"/>
            <a:ext cx="3153521" cy="236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Золотая рыбка\DSC0517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214686"/>
            <a:ext cx="341408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IMG_31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16944">
            <a:off x="293400" y="4844242"/>
            <a:ext cx="2413533" cy="1557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786182" y="357166"/>
            <a:ext cx="373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Проект  « Тепло традиций»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4"/>
          <p:cNvSpPr>
            <a:spLocks noGrp="1"/>
          </p:cNvSpPr>
          <p:nvPr/>
        </p:nvSpPr>
        <p:spPr>
          <a:xfrm>
            <a:off x="2070622" y="2708158"/>
            <a:ext cx="6172200" cy="1894362"/>
          </a:xfrm>
          <a:prstGeom prst="rect">
            <a:avLst/>
          </a:prstGeom>
        </p:spPr>
        <p:txBody>
          <a:bodyPr vert="horz" anchor="b">
            <a:normAutofit fontScale="3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11"/>
          <p:cNvSpPr>
            <a:spLocks noGrp="1"/>
          </p:cNvSpPr>
          <p:nvPr/>
        </p:nvSpPr>
        <p:spPr>
          <a:xfrm>
            <a:off x="2070622" y="4587280"/>
            <a:ext cx="6172200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457" y="3834245"/>
            <a:ext cx="4010762" cy="266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643182"/>
            <a:ext cx="4466619" cy="296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336" y="665028"/>
            <a:ext cx="412035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7"/>
          <p:cNvSpPr txBox="1"/>
          <p:nvPr/>
        </p:nvSpPr>
        <p:spPr>
          <a:xfrm>
            <a:off x="214282" y="6072206"/>
            <a:ext cx="377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Совместная работа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5145329" y="3451110"/>
            <a:ext cx="361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 в « Школе для родителей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4" name="Заголовок 14"/>
          <p:cNvSpPr>
            <a:spLocks noGrp="1"/>
          </p:cNvSpPr>
          <p:nvPr/>
        </p:nvSpPr>
        <p:spPr>
          <a:xfrm>
            <a:off x="2223022" y="2860558"/>
            <a:ext cx="6172200" cy="1894362"/>
          </a:xfrm>
          <a:prstGeom prst="rect">
            <a:avLst/>
          </a:prstGeom>
        </p:spPr>
        <p:txBody>
          <a:bodyPr vert="horz" anchor="b">
            <a:normAutofit fontScale="3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Подзаголовок 11"/>
          <p:cNvSpPr>
            <a:spLocks noGrp="1"/>
          </p:cNvSpPr>
          <p:nvPr/>
        </p:nvSpPr>
        <p:spPr>
          <a:xfrm>
            <a:off x="2285984" y="4714884"/>
            <a:ext cx="6172200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1071546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и упражнения  на  развитие</a:t>
            </a:r>
          </a:p>
          <a:p>
            <a:endParaRPr lang="ru-RU" dirty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Зрительного восприятия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Хозяин\Pictures\ControlCenter4\Scan\CCI15112016_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314327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C:\Users\Хозяин\Pictures\Научный доклад, фото\DSC_1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428868"/>
            <a:ext cx="3143271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42976" y="785794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Фестиваль  детских  научных  проектов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51121/8568e375-606b-4478-b5d0-2be6b843539b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5421809" cy="36163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4857760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ТВОРЧЕСТВА   И НОВЫХ  ИГРОВЫХ  ТЕХНОЛОГИЙ !!!!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4714884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ВСЕМ  ПЕДАГОГАМ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142984"/>
            <a:ext cx="59293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dirty="0" smtClean="0">
                <a:latin typeface="Arial Black" pitchFamily="34" charset="0"/>
              </a:rPr>
              <a:t>дети  с нарушением  функции  зрительного анализатора</a:t>
            </a:r>
          </a:p>
          <a:p>
            <a:r>
              <a:rPr lang="ru-RU" sz="2800" dirty="0" smtClean="0"/>
              <a:t> с  гиперметропией,  с миопией,  с  астигматизмом,  косоглазием,  с  частичной  атрофией  зрительного  нерва, с  сочетанными  отклонениями(  синдром  Дауна,  ЗППР, с  НОДА, с   элементами   РАС, с ММД, С СДВИГ.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7" descr="фото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457200"/>
            <a:ext cx="561975" cy="771525"/>
          </a:xfrm>
          <a:prstGeom prst="rect">
            <a:avLst/>
          </a:prstGeom>
          <a:noFill/>
        </p:spPr>
      </p:pic>
      <p:pic>
        <p:nvPicPr>
          <p:cNvPr id="35842" name="Picture 2" descr="фото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457200"/>
            <a:ext cx="561975" cy="771525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42910" y="428605"/>
            <a:ext cx="750099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Особенности  образовательных  потребностей    детей   с нарушением  зрения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нарушение  зрительного  восприятия, нечеткость  видения,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монокулярность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 скорость  переработки  информации, фрагментарность,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обедненность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представлений и образов,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-снижение  уровня чувственного  опыта,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 замедленный  ход  развития всех познавательных процессов,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-нарушение  двигательной  сферы, зрительно-двигательной ориентации.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cs typeface="Times New Roman" pitchFamily="18" charset="0"/>
              </a:rPr>
              <a:t>-нарушение  эмоционально-волевой  сферы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cs typeface="Times New Roman" pitchFamily="18" charset="0"/>
              </a:rPr>
              <a:t>-с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нижение  активности  и желания  к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самопроявлению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14348" y="0"/>
            <a:ext cx="757242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err="1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еабилитационно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- восстановительная  работа направлена  на 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абилитацию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 реабилитацию  и коррекцию психического  развития  детей  с нарушением  зрения, а также  на  социализацию и социальную  адаптацию  детей  в  обществе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14348" y="642918"/>
            <a:ext cx="757242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Основными  видами  коррекционной  направленности являются: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развитие  зрительного  восприятия;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ориентировка  в пространстве  и    на плоскости;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развитие  зрительно - тактильного  восприятия;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социально - бытовая  ориентировка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5"/>
            <a:ext cx="72866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3200" b="1" i="1" dirty="0" smtClean="0"/>
              <a:t>Приоритетная задача -  ориентировка  в  окружающем  пространстве.(научить жить  в  пространстве)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 Через  предметную  деятельность.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сенсорную  интеграцию.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err="1" smtClean="0"/>
              <a:t>многочувственное</a:t>
            </a:r>
            <a:r>
              <a:rPr lang="ru-RU" sz="3200" b="1" dirty="0" smtClean="0"/>
              <a:t> восприятие.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игры  с  окружающими  предметами,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исследовательскую деятельность.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85749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64291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ГЛАВНЫЙ ПОДХОД  в  КОРРЕКЦИОННОЙ  СИСТЕМЕ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3643314"/>
            <a:ext cx="492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Основной  метод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928802"/>
            <a:ext cx="77153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«</a:t>
            </a:r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  <a:latin typeface="Arial Black" pitchFamily="34" charset="0"/>
              </a:rPr>
              <a:t>ИГРАЯ – ЛЕЧИМСЯ  И РАЗВИВАЕМСЯ</a:t>
            </a:r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» 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643447"/>
            <a:ext cx="80010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  <a:latin typeface="Arial Black" pitchFamily="34" charset="0"/>
              </a:rPr>
              <a:t>Предметно-практический</a:t>
            </a:r>
            <a:endParaRPr lang="ru-RU" sz="40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142976" y="642918"/>
          <a:ext cx="71438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224</TotalTime>
  <Words>467</Words>
  <Application>Microsoft Office PowerPoint</Application>
  <PresentationFormat>Экран (4:3)</PresentationFormat>
  <Paragraphs>75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Эркер</vt:lpstr>
      <vt:lpstr>Картинка</vt:lpstr>
      <vt:lpstr>Использование  игровых  технологий в  развитии  зрительного  анализатора   у  детей  с нарушением  зрения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игровых  технологий в  развитии  зрительного  анализатора   у  детей  с нарушением  зрения</dc:title>
  <dc:creator>Пользователь Windows</dc:creator>
  <cp:lastModifiedBy>Пользователь Windows</cp:lastModifiedBy>
  <cp:revision>25</cp:revision>
  <dcterms:created xsi:type="dcterms:W3CDTF">2019-11-27T08:21:08Z</dcterms:created>
  <dcterms:modified xsi:type="dcterms:W3CDTF">2019-11-28T11:28:28Z</dcterms:modified>
</cp:coreProperties>
</file>