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g1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572676" cy="288032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  <a:latin typeface="Bahnschrift SemiBold SemiConden" pitchFamily="34" charset="0"/>
              </a:rPr>
              <a:t>Использование приема «</a:t>
            </a:r>
            <a:r>
              <a:rPr lang="ru-RU" sz="5400" dirty="0" err="1" smtClean="0">
                <a:solidFill>
                  <a:schemeClr val="accent2">
                    <a:lumMod val="50000"/>
                  </a:schemeClr>
                </a:solidFill>
                <a:latin typeface="Bahnschrift SemiBold SemiConden" pitchFamily="34" charset="0"/>
              </a:rPr>
              <a:t>синквейн</a:t>
            </a:r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  <a:latin typeface="Bahnschrift SemiBold SemiConden" pitchFamily="34" charset="0"/>
              </a:rPr>
              <a:t>» для закрепления знаний детей о профессиях</a:t>
            </a:r>
            <a:endParaRPr lang="ru-RU" sz="5400" dirty="0">
              <a:solidFill>
                <a:schemeClr val="accent2">
                  <a:lumMod val="50000"/>
                </a:schemeClr>
              </a:solidFill>
              <a:latin typeface="Bahnschrift SemiBold SemiConden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5085184"/>
            <a:ext cx="3528392" cy="936104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/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Выполнила: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Гуленкова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В.Г</a:t>
            </a:r>
            <a:r>
              <a:rPr lang="ru-RU" sz="2000" smtClean="0">
                <a:solidFill>
                  <a:schemeClr val="accent2">
                    <a:lumMod val="75000"/>
                  </a:schemeClr>
                </a:solidFill>
              </a:rPr>
              <a:t>.,    учитель-логопед 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1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80120"/>
          </a:xfrm>
        </p:spPr>
        <p:txBody>
          <a:bodyPr>
            <a:normAutofit/>
          </a:bodyPr>
          <a:lstStyle/>
          <a:p>
            <a:r>
              <a:rPr lang="ru-RU" sz="4800" b="1" i="1" dirty="0" err="1" smtClean="0">
                <a:solidFill>
                  <a:schemeClr val="accent4">
                    <a:lumMod val="50000"/>
                  </a:schemeClr>
                </a:solidFill>
              </a:rPr>
              <a:t>Синквейн</a:t>
            </a:r>
            <a: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  <a:t> о </a:t>
            </a:r>
            <a:r>
              <a:rPr lang="ru-RU" sz="4800" b="1" i="1" dirty="0" err="1" smtClean="0">
                <a:solidFill>
                  <a:schemeClr val="accent4">
                    <a:lumMod val="50000"/>
                  </a:schemeClr>
                </a:solidFill>
              </a:rPr>
              <a:t>синквейне</a:t>
            </a:r>
            <a:endParaRPr lang="ru-RU" sz="48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ru-RU" sz="4000" dirty="0" err="1" smtClean="0">
                <a:solidFill>
                  <a:schemeClr val="accent1">
                    <a:lumMod val="75000"/>
                  </a:schemeClr>
                </a:solidFill>
              </a:rPr>
              <a:t>Синквейн</a:t>
            </a:r>
            <a:endParaRPr lang="ru-RU" sz="4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42950" indent="-742950">
              <a:buAutoNum type="arabicPeriod"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Творческий, активизирующий.</a:t>
            </a:r>
          </a:p>
          <a:p>
            <a:pPr marL="742950" indent="-742950">
              <a:buAutoNum type="arabicPeriod"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Развивает, обогащает, уточняет.</a:t>
            </a:r>
          </a:p>
          <a:p>
            <a:pPr marL="742950" indent="-742950">
              <a:buAutoNum type="arabicPeriod"/>
            </a:pPr>
            <a:r>
              <a:rPr lang="ru-RU" sz="4000" dirty="0" err="1" smtClean="0">
                <a:solidFill>
                  <a:schemeClr val="accent1">
                    <a:lumMod val="75000"/>
                  </a:schemeClr>
                </a:solidFill>
              </a:rPr>
              <a:t>Синквейн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помогает учиться.</a:t>
            </a:r>
          </a:p>
          <a:p>
            <a:pPr marL="742950" indent="-742950">
              <a:buAutoNum type="arabicPeriod"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Технология.</a:t>
            </a:r>
          </a:p>
          <a:p>
            <a:pPr marL="742950" indent="-742950">
              <a:buAutoNum type="arabicPeriod"/>
            </a:pPr>
            <a:endParaRPr lang="ru-RU" sz="4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1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b="1" i="1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</a:t>
            </a:r>
            <a:endParaRPr lang="ru-RU" sz="9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g1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pPr algn="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</a:t>
            </a:r>
            <a:r>
              <a:rPr lang="ru-RU" sz="3000" dirty="0" err="1" smtClean="0"/>
              <a:t>Синквейн</a:t>
            </a:r>
            <a:r>
              <a:rPr lang="ru-RU" sz="3000" dirty="0" smtClean="0"/>
              <a:t> появился в начале</a:t>
            </a:r>
            <a:r>
              <a:rPr lang="en-US" sz="3000" dirty="0" smtClean="0"/>
              <a:t> XX </a:t>
            </a:r>
            <a:r>
              <a:rPr lang="ru-RU" sz="3000" dirty="0" smtClean="0"/>
              <a:t>века в США.</a:t>
            </a:r>
          </a:p>
          <a:p>
            <a:r>
              <a:rPr lang="ru-RU" sz="3000" dirty="0" smtClean="0"/>
              <a:t> Форму </a:t>
            </a:r>
            <a:r>
              <a:rPr lang="ru-RU" sz="3000" dirty="0" err="1" smtClean="0"/>
              <a:t>синквейна</a:t>
            </a:r>
            <a:r>
              <a:rPr lang="ru-RU" sz="3000" dirty="0" smtClean="0"/>
              <a:t> разработала американская поэтесса Аделаида </a:t>
            </a:r>
            <a:r>
              <a:rPr lang="ru-RU" sz="3000" dirty="0" err="1" smtClean="0"/>
              <a:t>Крэпси</a:t>
            </a:r>
            <a:r>
              <a:rPr lang="ru-RU" sz="3000" dirty="0" smtClean="0"/>
              <a:t>, под влиянием японской поэзии, в частности </a:t>
            </a:r>
            <a:r>
              <a:rPr lang="ru-RU" sz="3000" dirty="0" err="1" smtClean="0"/>
              <a:t>Хокку</a:t>
            </a:r>
            <a:r>
              <a:rPr lang="ru-RU" sz="3000" dirty="0" smtClean="0"/>
              <a:t> и Танка. Они вошли в её посмертное собрание</a:t>
            </a:r>
          </a:p>
          <a:p>
            <a:pPr>
              <a:buNone/>
            </a:pPr>
            <a:r>
              <a:rPr lang="ru-RU" sz="3000" dirty="0"/>
              <a:t> </a:t>
            </a:r>
            <a:r>
              <a:rPr lang="ru-RU" sz="3000" dirty="0" smtClean="0"/>
              <a:t>   стихотворений, изданное в </a:t>
            </a:r>
          </a:p>
          <a:p>
            <a:pPr>
              <a:buNone/>
            </a:pPr>
            <a:r>
              <a:rPr lang="ru-RU" sz="3000" dirty="0"/>
              <a:t> </a:t>
            </a:r>
            <a:r>
              <a:rPr lang="ru-RU" sz="3000" dirty="0" smtClean="0"/>
              <a:t>   1914 году.</a:t>
            </a:r>
          </a:p>
          <a:p>
            <a:r>
              <a:rPr lang="ru-RU" sz="3000" dirty="0" smtClean="0"/>
              <a:t>В России </a:t>
            </a:r>
            <a:r>
              <a:rPr lang="ru-RU" sz="3000" dirty="0" err="1" smtClean="0"/>
              <a:t>синвейн</a:t>
            </a:r>
            <a:r>
              <a:rPr lang="ru-RU" sz="3000" dirty="0" smtClean="0"/>
              <a:t> начал </a:t>
            </a:r>
          </a:p>
          <a:p>
            <a:pPr>
              <a:buNone/>
            </a:pPr>
            <a:r>
              <a:rPr lang="ru-RU" sz="3000" dirty="0"/>
              <a:t> </a:t>
            </a:r>
            <a:r>
              <a:rPr lang="ru-RU" sz="3000" dirty="0" smtClean="0"/>
              <a:t>   применяться с 1993 года.</a:t>
            </a:r>
            <a:endParaRPr lang="ru-RU" sz="3000" dirty="0"/>
          </a:p>
        </p:txBody>
      </p:sp>
      <p:pic>
        <p:nvPicPr>
          <p:cNvPr id="4" name="Содержимое 6" descr="a_crapsey.jpg"/>
          <p:cNvPicPr>
            <a:picLocks noChangeAspect="1"/>
          </p:cNvPicPr>
          <p:nvPr/>
        </p:nvPicPr>
        <p:blipFill>
          <a:blip r:embed="rId3" cstate="print"/>
          <a:srcRect b="11036"/>
          <a:stretch>
            <a:fillRect/>
          </a:stretch>
        </p:blipFill>
        <p:spPr>
          <a:xfrm>
            <a:off x="5868144" y="3192161"/>
            <a:ext cx="3275856" cy="36658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1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800" b="1" i="1" dirty="0" smtClean="0"/>
              <a:t>Педагогическая ценность </a:t>
            </a:r>
            <a:r>
              <a:rPr lang="ru-RU" sz="3800" b="1" i="1" dirty="0" err="1" smtClean="0"/>
              <a:t>синквейна</a:t>
            </a:r>
            <a:endParaRPr lang="ru-RU" sz="3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Обогащение словарного запаса детей;</a:t>
            </a:r>
          </a:p>
          <a:p>
            <a:r>
              <a:rPr lang="ru-RU" dirty="0" smtClean="0"/>
              <a:t>Учит формулировать идею (ключевую фразу);</a:t>
            </a:r>
          </a:p>
          <a:p>
            <a:r>
              <a:rPr lang="ru-RU" dirty="0" smtClean="0"/>
              <a:t>Позволяет почувствовать себя хоть на мгновение творцом;</a:t>
            </a:r>
          </a:p>
          <a:p>
            <a:r>
              <a:rPr lang="ru-RU" dirty="0" smtClean="0"/>
              <a:t>Активизирует и развивает мыслительную деятельность;</a:t>
            </a:r>
          </a:p>
          <a:p>
            <a:r>
              <a:rPr lang="ru-RU" dirty="0" smtClean="0"/>
              <a:t>Получается у всех.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1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720080"/>
          </a:xfrm>
        </p:spPr>
        <p:txBody>
          <a:bodyPr>
            <a:noAutofit/>
          </a:bodyPr>
          <a:lstStyle/>
          <a:p>
            <a:r>
              <a:rPr lang="ru-RU" sz="3200" b="1" i="1" dirty="0" smtClean="0"/>
              <a:t>Структура дидактического </a:t>
            </a:r>
            <a:r>
              <a:rPr lang="ru-RU" sz="3200" b="1" i="1" dirty="0" err="1" smtClean="0"/>
              <a:t>синквейна</a:t>
            </a:r>
            <a:endParaRPr lang="ru-RU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1 строка</a:t>
            </a:r>
            <a:r>
              <a:rPr lang="ru-RU" dirty="0" smtClean="0"/>
              <a:t>: </a:t>
            </a:r>
            <a:r>
              <a:rPr lang="ru-RU" sz="2800" u="sng" dirty="0" smtClean="0"/>
              <a:t>1 слово </a:t>
            </a:r>
            <a:r>
              <a:rPr lang="ru-RU" sz="2800" dirty="0" smtClean="0"/>
              <a:t>существительное или                       местоимение (Кто? Что?)</a:t>
            </a:r>
          </a:p>
          <a:p>
            <a:pPr>
              <a:buNone/>
            </a:pPr>
            <a:r>
              <a:rPr lang="ru-RU" b="1" i="1" dirty="0" smtClean="0"/>
              <a:t>2 стока: </a:t>
            </a:r>
            <a:r>
              <a:rPr lang="ru-RU" sz="2800" u="sng" dirty="0" smtClean="0"/>
              <a:t>2 слова</a:t>
            </a:r>
            <a:r>
              <a:rPr lang="ru-RU" sz="2800" dirty="0" smtClean="0"/>
              <a:t> прилагательные или причастия (Какой? Какая? Какое? Какие?) </a:t>
            </a:r>
          </a:p>
          <a:p>
            <a:pPr>
              <a:buNone/>
            </a:pPr>
            <a:r>
              <a:rPr lang="ru-RU" b="1" i="1" dirty="0" smtClean="0"/>
              <a:t>3 строка: </a:t>
            </a:r>
            <a:r>
              <a:rPr lang="ru-RU" sz="3000" u="sng" dirty="0" smtClean="0"/>
              <a:t>3 слова</a:t>
            </a:r>
            <a:r>
              <a:rPr lang="ru-RU" sz="3000" dirty="0" smtClean="0"/>
              <a:t> глаголы или деепричастия (Что делает? Что делают?)</a:t>
            </a:r>
          </a:p>
          <a:p>
            <a:pPr>
              <a:buNone/>
            </a:pPr>
            <a:r>
              <a:rPr lang="ru-RU" b="1" i="1" dirty="0" smtClean="0"/>
              <a:t>4 строка: </a:t>
            </a:r>
            <a:r>
              <a:rPr lang="ru-RU" sz="2800" u="sng" dirty="0" smtClean="0"/>
              <a:t>4 слова</a:t>
            </a:r>
            <a:r>
              <a:rPr lang="ru-RU" sz="2800" dirty="0" smtClean="0"/>
              <a:t> фраза, в которой выражается личное мнение к предмету разговора</a:t>
            </a:r>
          </a:p>
          <a:p>
            <a:pPr>
              <a:buNone/>
            </a:pPr>
            <a:r>
              <a:rPr lang="ru-RU" b="1" i="1" dirty="0" smtClean="0"/>
              <a:t>5 строка: </a:t>
            </a:r>
            <a:r>
              <a:rPr lang="ru-RU" sz="2800" u="sng" dirty="0" smtClean="0"/>
              <a:t>1 слово</a:t>
            </a:r>
            <a:r>
              <a:rPr lang="ru-RU" sz="2800" dirty="0" smtClean="0"/>
              <a:t> вывод, итог. Это существительное (Кто? Что?) </a:t>
            </a:r>
            <a:endParaRPr lang="ru-RU" sz="2800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img1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3800" b="1" i="1" dirty="0" smtClean="0"/>
              <a:t>Условные обозначения</a:t>
            </a:r>
            <a:endParaRPr lang="ru-RU" sz="3800" b="1" i="1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7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                             слова-предметы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(Кто это? Что это?)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                                            слова-признаки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(Какой предмет?)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                            слова-действия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(Что делает предмет?)</a:t>
            </a:r>
            <a:endParaRPr lang="ru-RU" dirty="0"/>
          </a:p>
        </p:txBody>
      </p:sp>
      <p:pic>
        <p:nvPicPr>
          <p:cNvPr id="8" name="Содержимое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628800"/>
            <a:ext cx="12096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3068960"/>
            <a:ext cx="1357313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5875" y="4643438"/>
            <a:ext cx="1357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g1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i="1" dirty="0" smtClean="0"/>
              <a:t>Модель составления </a:t>
            </a:r>
            <a:r>
              <a:rPr lang="ru-RU" sz="3800" b="1" i="1" dirty="0" err="1" smtClean="0"/>
              <a:t>синквейна</a:t>
            </a:r>
            <a:endParaRPr lang="ru-RU" sz="3800" b="1" i="1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43609" y="1412776"/>
            <a:ext cx="5976664" cy="504056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1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800" b="1" i="1" dirty="0" smtClean="0"/>
              <a:t>        Семь преимуществ </a:t>
            </a:r>
            <a:r>
              <a:rPr lang="ru-RU" sz="3800" b="1" i="1" dirty="0" err="1" smtClean="0"/>
              <a:t>синквейна</a:t>
            </a:r>
            <a:endParaRPr lang="ru-RU" sz="3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Помогает детям понять и запомнить новое содержание;</a:t>
            </a:r>
          </a:p>
          <a:p>
            <a:r>
              <a:rPr lang="ru-RU" sz="2800" dirty="0" smtClean="0"/>
              <a:t>Развивает коммуникативные и речевые навыки;</a:t>
            </a:r>
          </a:p>
          <a:p>
            <a:r>
              <a:rPr lang="ru-RU" sz="2800" dirty="0" smtClean="0"/>
              <a:t>Обогащает словарный запас;</a:t>
            </a:r>
          </a:p>
          <a:p>
            <a:r>
              <a:rPr lang="ru-RU" sz="2800" dirty="0" smtClean="0"/>
              <a:t>Учит формулировать ключевую фразу (идею);</a:t>
            </a:r>
          </a:p>
          <a:p>
            <a:r>
              <a:rPr lang="ru-RU" sz="2800" dirty="0" smtClean="0"/>
              <a:t>Подготавливает к краткому пересказу;</a:t>
            </a:r>
          </a:p>
          <a:p>
            <a:r>
              <a:rPr lang="ru-RU" sz="2800" dirty="0" smtClean="0"/>
              <a:t>Совершенствует творческие и мыслительные способности;</a:t>
            </a:r>
          </a:p>
          <a:p>
            <a:r>
              <a:rPr lang="ru-RU" sz="2800" dirty="0" smtClean="0"/>
              <a:t>Учит взаимодействовать со сверстниками, оценивать свои и чужие способности.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img1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800" b="1" i="1" dirty="0" smtClean="0"/>
              <a:t>Способы работы детей</a:t>
            </a:r>
            <a:endParaRPr lang="ru-RU" sz="3800" b="1" i="1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268760"/>
            <a:ext cx="7643192" cy="5112567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Составление нового </a:t>
            </a:r>
            <a:r>
              <a:rPr lang="ru-RU" sz="2800" dirty="0" err="1" smtClean="0"/>
              <a:t>синквейна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Составление краткого рассказа по готовому </a:t>
            </a:r>
            <a:r>
              <a:rPr lang="ru-RU" sz="2800" dirty="0" err="1" smtClean="0"/>
              <a:t>синквейну</a:t>
            </a:r>
            <a:r>
              <a:rPr lang="ru-RU" sz="2800" dirty="0" smtClean="0"/>
              <a:t> с использованием слов и фраз, входящих в состав </a:t>
            </a:r>
            <a:r>
              <a:rPr lang="ru-RU" sz="2800" dirty="0" err="1" smtClean="0"/>
              <a:t>синквейна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Составление </a:t>
            </a:r>
            <a:r>
              <a:rPr lang="ru-RU" sz="2800" dirty="0" err="1" smtClean="0"/>
              <a:t>синквейна</a:t>
            </a:r>
            <a:r>
              <a:rPr lang="ru-RU" sz="2800" dirty="0" smtClean="0"/>
              <a:t> по прослушанному рассказу;</a:t>
            </a:r>
          </a:p>
          <a:p>
            <a:r>
              <a:rPr lang="ru-RU" sz="2800" dirty="0" smtClean="0"/>
              <a:t>Коррекция и совершенствование готового </a:t>
            </a:r>
            <a:r>
              <a:rPr lang="ru-RU" sz="2800" dirty="0" err="1" smtClean="0"/>
              <a:t>синквейна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Анализ неполного </a:t>
            </a:r>
            <a:r>
              <a:rPr lang="ru-RU" sz="2800" dirty="0" err="1" smtClean="0"/>
              <a:t>синквейна</a:t>
            </a:r>
            <a:r>
              <a:rPr lang="ru-RU" sz="2800" dirty="0" smtClean="0"/>
              <a:t> (без указания </a:t>
            </a:r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 темы </a:t>
            </a:r>
            <a:r>
              <a:rPr lang="ru-RU" sz="2800" dirty="0" err="1" smtClean="0"/>
              <a:t>синквейна</a:t>
            </a:r>
            <a:r>
              <a:rPr lang="ru-RU" sz="2800" dirty="0" smtClean="0"/>
              <a:t> или определение названия темы этого </a:t>
            </a:r>
            <a:r>
              <a:rPr lang="ru-RU" sz="2800" dirty="0" err="1" smtClean="0"/>
              <a:t>синквейна</a:t>
            </a:r>
            <a:r>
              <a:rPr lang="ru-RU" sz="2800" dirty="0" smtClean="0"/>
              <a:t>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g1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dirty="0" smtClean="0"/>
              <a:t>             </a:t>
            </a:r>
            <a:r>
              <a:rPr lang="ru-RU" sz="3800" b="1" i="1" dirty="0" smtClean="0"/>
              <a:t>Дети сочиняют </a:t>
            </a:r>
            <a:r>
              <a:rPr lang="ru-RU" sz="3800" b="1" i="1" dirty="0" err="1" smtClean="0"/>
              <a:t>синквейны</a:t>
            </a:r>
            <a:endParaRPr lang="ru-RU" sz="3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                                     Воспитатель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                                      </a:t>
            </a:r>
            <a:r>
              <a:rPr lang="ru-RU" sz="2400" dirty="0" smtClean="0"/>
              <a:t>Читает, любит, рассказывает.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                             Воспитатель читает сказку.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                             Друг.</a:t>
            </a:r>
          </a:p>
          <a:p>
            <a:pPr>
              <a:buNone/>
            </a:pPr>
            <a:endParaRPr lang="ru-RU" sz="2400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Повар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Хороший, добрый.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Жарит, варит, готовит.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Повар готовит обед.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Плита.</a:t>
            </a:r>
          </a:p>
        </p:txBody>
      </p:sp>
      <p:pic>
        <p:nvPicPr>
          <p:cNvPr id="4" name="Picture 2" descr="C:\Users\Natali\Desktop\sad i shkol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1235075"/>
            <a:ext cx="264160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Natali\Desktop\food-clipart-for-classroom-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501008"/>
            <a:ext cx="2205037" cy="235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</TotalTime>
  <Words>368</Words>
  <Application>Microsoft Office PowerPoint</Application>
  <PresentationFormat>Экран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Использование приема «синквейн» для закрепления знаний детей о профессиях</vt:lpstr>
      <vt:lpstr>Слайд 2</vt:lpstr>
      <vt:lpstr>Педагогическая ценность синквейна</vt:lpstr>
      <vt:lpstr>Структура дидактического синквейна</vt:lpstr>
      <vt:lpstr>Условные обозначения</vt:lpstr>
      <vt:lpstr>Модель составления синквейна</vt:lpstr>
      <vt:lpstr>        Семь преимуществ синквейна</vt:lpstr>
      <vt:lpstr>Способы работы детей</vt:lpstr>
      <vt:lpstr>             Дети сочиняют синквейны</vt:lpstr>
      <vt:lpstr>Синквейн о синквейне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приема «синквейн» для закрепления знаний детей о профессиях</dc:title>
  <dc:creator>User</dc:creator>
  <cp:lastModifiedBy>User</cp:lastModifiedBy>
  <cp:revision>76</cp:revision>
  <dcterms:created xsi:type="dcterms:W3CDTF">2021-11-17T11:41:58Z</dcterms:created>
  <dcterms:modified xsi:type="dcterms:W3CDTF">2022-04-10T13:33:52Z</dcterms:modified>
</cp:coreProperties>
</file>