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D92922-F527-43EB-9033-51173E2CA6EA}" type="doc">
      <dgm:prSet loTypeId="urn:microsoft.com/office/officeart/2005/8/layout/matrix1" loCatId="matrix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0E8174-6C0C-41B9-A22C-1107973A5F26}">
      <dgm:prSet phldrT="[Текст]" custT="1"/>
      <dgm:spPr/>
      <dgm:t>
        <a:bodyPr/>
        <a:lstStyle/>
        <a:p>
          <a:r>
            <a:rPr lang="ru-RU" sz="2000" b="0" i="0" dirty="0" smtClean="0"/>
            <a:t>Психологическая готовность к обучению в школе</a:t>
          </a:r>
          <a:endParaRPr lang="ru-RU" sz="2000" b="0" i="0" dirty="0"/>
        </a:p>
      </dgm:t>
    </dgm:pt>
    <dgm:pt modelId="{EA8D9570-209F-47B7-BCF6-A33924647B02}" type="parTrans" cxnId="{C76997F3-1666-4714-8D6F-85B3985CF2BB}">
      <dgm:prSet/>
      <dgm:spPr/>
      <dgm:t>
        <a:bodyPr/>
        <a:lstStyle/>
        <a:p>
          <a:endParaRPr lang="ru-RU"/>
        </a:p>
      </dgm:t>
    </dgm:pt>
    <dgm:pt modelId="{1248C752-8DF2-4C07-B50B-93B91F9A7ACF}" type="sibTrans" cxnId="{C76997F3-1666-4714-8D6F-85B3985CF2BB}">
      <dgm:prSet/>
      <dgm:spPr/>
      <dgm:t>
        <a:bodyPr/>
        <a:lstStyle/>
        <a:p>
          <a:endParaRPr lang="ru-RU"/>
        </a:p>
      </dgm:t>
    </dgm:pt>
    <dgm:pt modelId="{24001417-1D41-43FB-9520-51781EF545A3}">
      <dgm:prSet phldrT="[Текст]" custT="1"/>
      <dgm:spPr/>
      <dgm:t>
        <a:bodyPr/>
        <a:lstStyle/>
        <a:p>
          <a:r>
            <a:rPr lang="ru-RU" sz="2800" b="1" dirty="0" smtClean="0"/>
            <a:t>Интеллектуальная </a:t>
          </a:r>
        </a:p>
        <a:p>
          <a:r>
            <a:rPr lang="ru-RU" sz="2800" b="1" dirty="0" smtClean="0"/>
            <a:t>готовность</a:t>
          </a:r>
          <a:endParaRPr lang="ru-RU" sz="2800" b="1" dirty="0"/>
        </a:p>
      </dgm:t>
    </dgm:pt>
    <dgm:pt modelId="{AFFA0074-27F0-4891-A65E-1979371E4431}" type="parTrans" cxnId="{89AF593B-55AE-4E7A-8D1F-AF0848253EEF}">
      <dgm:prSet/>
      <dgm:spPr/>
      <dgm:t>
        <a:bodyPr/>
        <a:lstStyle/>
        <a:p>
          <a:endParaRPr lang="ru-RU"/>
        </a:p>
      </dgm:t>
    </dgm:pt>
    <dgm:pt modelId="{AC999799-35FF-499A-B00C-0C8DF96DB781}" type="sibTrans" cxnId="{89AF593B-55AE-4E7A-8D1F-AF0848253EEF}">
      <dgm:prSet/>
      <dgm:spPr/>
      <dgm:t>
        <a:bodyPr/>
        <a:lstStyle/>
        <a:p>
          <a:endParaRPr lang="ru-RU"/>
        </a:p>
      </dgm:t>
    </dgm:pt>
    <dgm:pt modelId="{939B9800-F105-4B3E-9D53-C11B827562EC}">
      <dgm:prSet phldrT="[Текст]" custT="1"/>
      <dgm:spPr/>
      <dgm:t>
        <a:bodyPr/>
        <a:lstStyle/>
        <a:p>
          <a:r>
            <a:rPr lang="ru-RU" sz="2800" b="1" dirty="0" smtClean="0"/>
            <a:t>Волевая </a:t>
          </a:r>
        </a:p>
        <a:p>
          <a:r>
            <a:rPr lang="ru-RU" sz="2800" b="1" dirty="0" smtClean="0"/>
            <a:t>готовность</a:t>
          </a:r>
          <a:endParaRPr lang="ru-RU" sz="2800" b="1" dirty="0"/>
        </a:p>
      </dgm:t>
    </dgm:pt>
    <dgm:pt modelId="{79CFB5EF-CD30-4D14-8C00-9E5528E503FF}" type="parTrans" cxnId="{96CB7273-0BBD-43DE-B8EB-09BFF5560382}">
      <dgm:prSet/>
      <dgm:spPr/>
      <dgm:t>
        <a:bodyPr/>
        <a:lstStyle/>
        <a:p>
          <a:endParaRPr lang="ru-RU"/>
        </a:p>
      </dgm:t>
    </dgm:pt>
    <dgm:pt modelId="{EE2FD222-D08D-4C75-946B-9F5A271137E9}" type="sibTrans" cxnId="{96CB7273-0BBD-43DE-B8EB-09BFF5560382}">
      <dgm:prSet/>
      <dgm:spPr/>
      <dgm:t>
        <a:bodyPr/>
        <a:lstStyle/>
        <a:p>
          <a:endParaRPr lang="ru-RU"/>
        </a:p>
      </dgm:t>
    </dgm:pt>
    <dgm:pt modelId="{9A475478-5339-473D-B144-C0608D6DEFD7}">
      <dgm:prSet phldrT="[Текст]" custT="1"/>
      <dgm:spPr/>
      <dgm:t>
        <a:bodyPr/>
        <a:lstStyle/>
        <a:p>
          <a:r>
            <a:rPr lang="ru-RU" sz="2800" b="1" dirty="0" smtClean="0"/>
            <a:t>Мотивационная </a:t>
          </a:r>
        </a:p>
        <a:p>
          <a:r>
            <a:rPr lang="ru-RU" sz="2800" b="1" dirty="0" smtClean="0"/>
            <a:t>готовность</a:t>
          </a:r>
          <a:endParaRPr lang="ru-RU" sz="2800" b="1" dirty="0"/>
        </a:p>
      </dgm:t>
    </dgm:pt>
    <dgm:pt modelId="{3B582B02-1E05-4DD4-AF86-83DDC4F730E6}" type="parTrans" cxnId="{A947FC93-C89C-4643-9F94-1987A692ADBD}">
      <dgm:prSet/>
      <dgm:spPr/>
      <dgm:t>
        <a:bodyPr/>
        <a:lstStyle/>
        <a:p>
          <a:endParaRPr lang="ru-RU"/>
        </a:p>
      </dgm:t>
    </dgm:pt>
    <dgm:pt modelId="{63614429-9C8F-4425-8E19-CEA4480D4A91}" type="sibTrans" cxnId="{A947FC93-C89C-4643-9F94-1987A692ADBD}">
      <dgm:prSet/>
      <dgm:spPr/>
      <dgm:t>
        <a:bodyPr/>
        <a:lstStyle/>
        <a:p>
          <a:endParaRPr lang="ru-RU"/>
        </a:p>
      </dgm:t>
    </dgm:pt>
    <dgm:pt modelId="{6DC2A596-F58B-4186-A65C-6F3E90CC557B}">
      <dgm:prSet phldrT="[Текст]" custT="1"/>
      <dgm:spPr/>
      <dgm:t>
        <a:bodyPr/>
        <a:lstStyle/>
        <a:p>
          <a:r>
            <a:rPr lang="ru-RU" sz="2800" b="1" dirty="0" smtClean="0"/>
            <a:t>Коммуникативная </a:t>
          </a:r>
        </a:p>
        <a:p>
          <a:r>
            <a:rPr lang="ru-RU" sz="2800" b="1" dirty="0" smtClean="0"/>
            <a:t>готовность</a:t>
          </a:r>
          <a:endParaRPr lang="ru-RU" sz="2800" b="1" dirty="0"/>
        </a:p>
      </dgm:t>
    </dgm:pt>
    <dgm:pt modelId="{FB7EAD16-014A-4E3A-ABF2-E6F565D16356}" type="parTrans" cxnId="{0541FBBB-BC25-48CE-AD9D-98F7E2941642}">
      <dgm:prSet/>
      <dgm:spPr/>
      <dgm:t>
        <a:bodyPr/>
        <a:lstStyle/>
        <a:p>
          <a:endParaRPr lang="ru-RU"/>
        </a:p>
      </dgm:t>
    </dgm:pt>
    <dgm:pt modelId="{BD7B73BC-C10C-49A2-B3EE-2D59F5D4C3B6}" type="sibTrans" cxnId="{0541FBBB-BC25-48CE-AD9D-98F7E2941642}">
      <dgm:prSet/>
      <dgm:spPr/>
      <dgm:t>
        <a:bodyPr/>
        <a:lstStyle/>
        <a:p>
          <a:endParaRPr lang="ru-RU"/>
        </a:p>
      </dgm:t>
    </dgm:pt>
    <dgm:pt modelId="{E9B8F97F-ACA6-490A-9CB4-EFED68A95879}" type="pres">
      <dgm:prSet presAssocID="{95D92922-F527-43EB-9033-51173E2CA6E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422F611-F7CE-4EF0-8F07-3A4A8D8FF9B1}" type="pres">
      <dgm:prSet presAssocID="{95D92922-F527-43EB-9033-51173E2CA6EA}" presName="matrix" presStyleCnt="0"/>
      <dgm:spPr/>
    </dgm:pt>
    <dgm:pt modelId="{DFCAA165-407C-45D4-B089-4025089C646E}" type="pres">
      <dgm:prSet presAssocID="{95D92922-F527-43EB-9033-51173E2CA6EA}" presName="tile1" presStyleLbl="node1" presStyleIdx="0" presStyleCnt="4"/>
      <dgm:spPr/>
    </dgm:pt>
    <dgm:pt modelId="{CE32E68D-560D-4281-B0E5-6F6E81BEE254}" type="pres">
      <dgm:prSet presAssocID="{95D92922-F527-43EB-9033-51173E2CA6E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34D44C5-480E-401B-BDFF-CF78D9720DC6}" type="pres">
      <dgm:prSet presAssocID="{95D92922-F527-43EB-9033-51173E2CA6EA}" presName="tile2" presStyleLbl="node1" presStyleIdx="1" presStyleCnt="4" custLinFactNeighborY="-1374"/>
      <dgm:spPr/>
    </dgm:pt>
    <dgm:pt modelId="{1D71382A-FD62-402E-9056-0C444179FDBA}" type="pres">
      <dgm:prSet presAssocID="{95D92922-F527-43EB-9033-51173E2CA6E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AF319A4-6B28-4E23-BB6A-4C258D41E4E1}" type="pres">
      <dgm:prSet presAssocID="{95D92922-F527-43EB-9033-51173E2CA6EA}" presName="tile3" presStyleLbl="node1" presStyleIdx="2" presStyleCnt="4"/>
      <dgm:spPr/>
    </dgm:pt>
    <dgm:pt modelId="{5F72BE90-AF1E-4452-B98D-52C460E66DE4}" type="pres">
      <dgm:prSet presAssocID="{95D92922-F527-43EB-9033-51173E2CA6E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E815221-6B89-4540-AF18-0307023A75AF}" type="pres">
      <dgm:prSet presAssocID="{95D92922-F527-43EB-9033-51173E2CA6EA}" presName="tile4" presStyleLbl="node1" presStyleIdx="3" presStyleCnt="4"/>
      <dgm:spPr/>
      <dgm:t>
        <a:bodyPr/>
        <a:lstStyle/>
        <a:p>
          <a:endParaRPr lang="ru-RU"/>
        </a:p>
      </dgm:t>
    </dgm:pt>
    <dgm:pt modelId="{85FEDF47-C9CB-4068-A435-580A140DAD8A}" type="pres">
      <dgm:prSet presAssocID="{95D92922-F527-43EB-9033-51173E2CA6E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F6A1F3-8243-4DEF-AD9A-29A00B92CF0A}" type="pres">
      <dgm:prSet presAssocID="{95D92922-F527-43EB-9033-51173E2CA6E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9EB39AAD-81DC-4325-B445-44DD5591062B}" type="presOf" srcId="{939B9800-F105-4B3E-9D53-C11B827562EC}" destId="{1D71382A-FD62-402E-9056-0C444179FDBA}" srcOrd="1" destOrd="0" presId="urn:microsoft.com/office/officeart/2005/8/layout/matrix1"/>
    <dgm:cxn modelId="{8E518971-6F0B-47C7-B78C-108EFE1E2843}" type="presOf" srcId="{6DC2A596-F58B-4186-A65C-6F3E90CC557B}" destId="{85FEDF47-C9CB-4068-A435-580A140DAD8A}" srcOrd="1" destOrd="0" presId="urn:microsoft.com/office/officeart/2005/8/layout/matrix1"/>
    <dgm:cxn modelId="{A947FC93-C89C-4643-9F94-1987A692ADBD}" srcId="{BB0E8174-6C0C-41B9-A22C-1107973A5F26}" destId="{9A475478-5339-473D-B144-C0608D6DEFD7}" srcOrd="2" destOrd="0" parTransId="{3B582B02-1E05-4DD4-AF86-83DDC4F730E6}" sibTransId="{63614429-9C8F-4425-8E19-CEA4480D4A91}"/>
    <dgm:cxn modelId="{6FE75213-1A9E-4315-BF4D-9224E2FBC9DB}" type="presOf" srcId="{6DC2A596-F58B-4186-A65C-6F3E90CC557B}" destId="{AE815221-6B89-4540-AF18-0307023A75AF}" srcOrd="0" destOrd="0" presId="urn:microsoft.com/office/officeart/2005/8/layout/matrix1"/>
    <dgm:cxn modelId="{0541FBBB-BC25-48CE-AD9D-98F7E2941642}" srcId="{BB0E8174-6C0C-41B9-A22C-1107973A5F26}" destId="{6DC2A596-F58B-4186-A65C-6F3E90CC557B}" srcOrd="3" destOrd="0" parTransId="{FB7EAD16-014A-4E3A-ABF2-E6F565D16356}" sibTransId="{BD7B73BC-C10C-49A2-B3EE-2D59F5D4C3B6}"/>
    <dgm:cxn modelId="{96CB7273-0BBD-43DE-B8EB-09BFF5560382}" srcId="{BB0E8174-6C0C-41B9-A22C-1107973A5F26}" destId="{939B9800-F105-4B3E-9D53-C11B827562EC}" srcOrd="1" destOrd="0" parTransId="{79CFB5EF-CD30-4D14-8C00-9E5528E503FF}" sibTransId="{EE2FD222-D08D-4C75-946B-9F5A271137E9}"/>
    <dgm:cxn modelId="{0239E730-6265-4AE4-93A9-DB40CCDEC43E}" type="presOf" srcId="{24001417-1D41-43FB-9520-51781EF545A3}" destId="{CE32E68D-560D-4281-B0E5-6F6E81BEE254}" srcOrd="1" destOrd="0" presId="urn:microsoft.com/office/officeart/2005/8/layout/matrix1"/>
    <dgm:cxn modelId="{89AF593B-55AE-4E7A-8D1F-AF0848253EEF}" srcId="{BB0E8174-6C0C-41B9-A22C-1107973A5F26}" destId="{24001417-1D41-43FB-9520-51781EF545A3}" srcOrd="0" destOrd="0" parTransId="{AFFA0074-27F0-4891-A65E-1979371E4431}" sibTransId="{AC999799-35FF-499A-B00C-0C8DF96DB781}"/>
    <dgm:cxn modelId="{C76997F3-1666-4714-8D6F-85B3985CF2BB}" srcId="{95D92922-F527-43EB-9033-51173E2CA6EA}" destId="{BB0E8174-6C0C-41B9-A22C-1107973A5F26}" srcOrd="0" destOrd="0" parTransId="{EA8D9570-209F-47B7-BCF6-A33924647B02}" sibTransId="{1248C752-8DF2-4C07-B50B-93B91F9A7ACF}"/>
    <dgm:cxn modelId="{49435E45-C5D7-43F0-A9BE-D70156FA2980}" type="presOf" srcId="{95D92922-F527-43EB-9033-51173E2CA6EA}" destId="{E9B8F97F-ACA6-490A-9CB4-EFED68A95879}" srcOrd="0" destOrd="0" presId="urn:microsoft.com/office/officeart/2005/8/layout/matrix1"/>
    <dgm:cxn modelId="{13DEDBB1-4635-4677-AF68-3DE119183FAB}" type="presOf" srcId="{24001417-1D41-43FB-9520-51781EF545A3}" destId="{DFCAA165-407C-45D4-B089-4025089C646E}" srcOrd="0" destOrd="0" presId="urn:microsoft.com/office/officeart/2005/8/layout/matrix1"/>
    <dgm:cxn modelId="{7CD003FE-02D8-4C59-8612-E4A02CAF146E}" type="presOf" srcId="{BB0E8174-6C0C-41B9-A22C-1107973A5F26}" destId="{9EF6A1F3-8243-4DEF-AD9A-29A00B92CF0A}" srcOrd="0" destOrd="0" presId="urn:microsoft.com/office/officeart/2005/8/layout/matrix1"/>
    <dgm:cxn modelId="{CA5AC774-A447-469E-BE2B-B08C6369216E}" type="presOf" srcId="{939B9800-F105-4B3E-9D53-C11B827562EC}" destId="{734D44C5-480E-401B-BDFF-CF78D9720DC6}" srcOrd="0" destOrd="0" presId="urn:microsoft.com/office/officeart/2005/8/layout/matrix1"/>
    <dgm:cxn modelId="{A2D3715E-3677-47E8-93D9-4D23AA304389}" type="presOf" srcId="{9A475478-5339-473D-B144-C0608D6DEFD7}" destId="{3AF319A4-6B28-4E23-BB6A-4C258D41E4E1}" srcOrd="0" destOrd="0" presId="urn:microsoft.com/office/officeart/2005/8/layout/matrix1"/>
    <dgm:cxn modelId="{609701A0-516B-423B-82F7-E8A402E849FF}" type="presOf" srcId="{9A475478-5339-473D-B144-C0608D6DEFD7}" destId="{5F72BE90-AF1E-4452-B98D-52C460E66DE4}" srcOrd="1" destOrd="0" presId="urn:microsoft.com/office/officeart/2005/8/layout/matrix1"/>
    <dgm:cxn modelId="{B29B9780-9B78-4F08-89BF-2F20263C5C6A}" type="presParOf" srcId="{E9B8F97F-ACA6-490A-9CB4-EFED68A95879}" destId="{9422F611-F7CE-4EF0-8F07-3A4A8D8FF9B1}" srcOrd="0" destOrd="0" presId="urn:microsoft.com/office/officeart/2005/8/layout/matrix1"/>
    <dgm:cxn modelId="{39DD7FF4-31B2-433F-9A14-4372EC51E478}" type="presParOf" srcId="{9422F611-F7CE-4EF0-8F07-3A4A8D8FF9B1}" destId="{DFCAA165-407C-45D4-B089-4025089C646E}" srcOrd="0" destOrd="0" presId="urn:microsoft.com/office/officeart/2005/8/layout/matrix1"/>
    <dgm:cxn modelId="{D6844EE9-9DBD-4DFA-B23C-4207EC778A52}" type="presParOf" srcId="{9422F611-F7CE-4EF0-8F07-3A4A8D8FF9B1}" destId="{CE32E68D-560D-4281-B0E5-6F6E81BEE254}" srcOrd="1" destOrd="0" presId="urn:microsoft.com/office/officeart/2005/8/layout/matrix1"/>
    <dgm:cxn modelId="{C6DF59DD-2741-4836-A9DE-86DDE0A845D9}" type="presParOf" srcId="{9422F611-F7CE-4EF0-8F07-3A4A8D8FF9B1}" destId="{734D44C5-480E-401B-BDFF-CF78D9720DC6}" srcOrd="2" destOrd="0" presId="urn:microsoft.com/office/officeart/2005/8/layout/matrix1"/>
    <dgm:cxn modelId="{689ED7EF-12DB-4220-84E5-EE00B9BC7ABE}" type="presParOf" srcId="{9422F611-F7CE-4EF0-8F07-3A4A8D8FF9B1}" destId="{1D71382A-FD62-402E-9056-0C444179FDBA}" srcOrd="3" destOrd="0" presId="urn:microsoft.com/office/officeart/2005/8/layout/matrix1"/>
    <dgm:cxn modelId="{4ED047A1-8745-4682-BAC0-983205D2127C}" type="presParOf" srcId="{9422F611-F7CE-4EF0-8F07-3A4A8D8FF9B1}" destId="{3AF319A4-6B28-4E23-BB6A-4C258D41E4E1}" srcOrd="4" destOrd="0" presId="urn:microsoft.com/office/officeart/2005/8/layout/matrix1"/>
    <dgm:cxn modelId="{38D637E3-78C4-48EA-AACC-48E2B7F2EDB2}" type="presParOf" srcId="{9422F611-F7CE-4EF0-8F07-3A4A8D8FF9B1}" destId="{5F72BE90-AF1E-4452-B98D-52C460E66DE4}" srcOrd="5" destOrd="0" presId="urn:microsoft.com/office/officeart/2005/8/layout/matrix1"/>
    <dgm:cxn modelId="{A1569C14-983C-4B76-8BD4-AF37FC0DE9CC}" type="presParOf" srcId="{9422F611-F7CE-4EF0-8F07-3A4A8D8FF9B1}" destId="{AE815221-6B89-4540-AF18-0307023A75AF}" srcOrd="6" destOrd="0" presId="urn:microsoft.com/office/officeart/2005/8/layout/matrix1"/>
    <dgm:cxn modelId="{09606E03-E84E-4B96-90F8-3314F9A44F91}" type="presParOf" srcId="{9422F611-F7CE-4EF0-8F07-3A4A8D8FF9B1}" destId="{85FEDF47-C9CB-4068-A435-580A140DAD8A}" srcOrd="7" destOrd="0" presId="urn:microsoft.com/office/officeart/2005/8/layout/matrix1"/>
    <dgm:cxn modelId="{DC9998D1-C0AC-45BA-9D0E-1901550F2228}" type="presParOf" srcId="{E9B8F97F-ACA6-490A-9CB4-EFED68A95879}" destId="{9EF6A1F3-8243-4DEF-AD9A-29A00B92CF0A}" srcOrd="1" destOrd="0" presId="urn:microsoft.com/office/officeart/2005/8/layout/matrix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Психологическая готовность детей к школе</a:t>
            </a:r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Педагог-психолог </a:t>
            </a:r>
            <a:r>
              <a:rPr lang="ru-RU" dirty="0" err="1" smtClean="0"/>
              <a:t>Бальжинимаева</a:t>
            </a:r>
            <a:r>
              <a:rPr lang="ru-RU" dirty="0" smtClean="0"/>
              <a:t> Н.А.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990601"/>
          <a:ext cx="8229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Интеллектуальная готовность -</a:t>
            </a:r>
            <a:endParaRPr lang="ru-RU" sz="4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u="sng" dirty="0" smtClean="0"/>
              <a:t>Ребёнок ориентируется в окружающем мире</a:t>
            </a:r>
            <a:r>
              <a:rPr lang="ru-RU" sz="2400" dirty="0" smtClean="0"/>
              <a:t>, имеет запас знаний, </a:t>
            </a:r>
            <a:r>
              <a:rPr lang="ru-RU" sz="2400" u="sng" dirty="0" smtClean="0"/>
              <a:t>развиты внимание, память, воображение, мелкая моторика, речь и мышление </a:t>
            </a:r>
            <a:r>
              <a:rPr lang="ru-RU" sz="2400" dirty="0" smtClean="0"/>
              <a:t>(анализ, синтез и обобщение), </a:t>
            </a:r>
            <a:r>
              <a:rPr lang="ru-RU" sz="2400" u="sng" dirty="0" smtClean="0"/>
              <a:t>умеет устанавливать логические связи;</a:t>
            </a:r>
          </a:p>
          <a:p>
            <a:pPr>
              <a:buNone/>
            </a:pPr>
            <a:r>
              <a:rPr lang="ru-RU" sz="2400" u="sng" dirty="0" smtClean="0"/>
              <a:t>Ребёнок знает:</a:t>
            </a:r>
          </a:p>
          <a:p>
            <a:pPr>
              <a:buFontTx/>
              <a:buChar char="-"/>
            </a:pPr>
            <a:r>
              <a:rPr lang="ru-RU" sz="2400" dirty="0" smtClean="0"/>
              <a:t>с</a:t>
            </a:r>
            <a:r>
              <a:rPr lang="ru-RU" sz="2400" dirty="0" smtClean="0"/>
              <a:t>вой адрес и название города, в котором он живёт;</a:t>
            </a:r>
          </a:p>
          <a:p>
            <a:pPr>
              <a:buFontTx/>
              <a:buChar char="-"/>
            </a:pPr>
            <a:r>
              <a:rPr lang="ru-RU" sz="2400" dirty="0" smtClean="0"/>
              <a:t> название страны и её столицы;</a:t>
            </a:r>
          </a:p>
          <a:p>
            <a:pPr>
              <a:buFontTx/>
              <a:buChar char="-"/>
            </a:pPr>
            <a:r>
              <a:rPr lang="ru-RU" sz="2400" dirty="0" smtClean="0"/>
              <a:t> имена и отчества своих родителей, </a:t>
            </a:r>
            <a:r>
              <a:rPr lang="ru-RU" sz="2400" dirty="0" smtClean="0"/>
              <a:t>и</a:t>
            </a:r>
            <a:r>
              <a:rPr lang="ru-RU" sz="2400" dirty="0" smtClean="0"/>
              <a:t>нформацию о месте их работы, профессию;</a:t>
            </a:r>
          </a:p>
          <a:p>
            <a:pPr>
              <a:buFontTx/>
              <a:buChar char="-"/>
            </a:pPr>
            <a:r>
              <a:rPr lang="ru-RU" sz="2400" dirty="0" smtClean="0"/>
              <a:t> времена года, их последовательность и основные признаки,</a:t>
            </a:r>
          </a:p>
          <a:p>
            <a:pPr>
              <a:buFontTx/>
              <a:buChar char="-"/>
            </a:pPr>
            <a:r>
              <a:rPr lang="ru-RU" sz="2400" dirty="0" smtClean="0"/>
              <a:t>н</a:t>
            </a:r>
            <a:r>
              <a:rPr lang="ru-RU" sz="2400" dirty="0" smtClean="0"/>
              <a:t>азвания месяцев, дней недели;</a:t>
            </a:r>
          </a:p>
          <a:p>
            <a:pPr>
              <a:buFontTx/>
              <a:buChar char="-"/>
            </a:pPr>
            <a:r>
              <a:rPr lang="ru-RU" sz="2400" dirty="0" smtClean="0"/>
              <a:t>о</a:t>
            </a:r>
            <a:r>
              <a:rPr lang="ru-RU" sz="2400" dirty="0" smtClean="0"/>
              <a:t>сновные виды деревьев и цветов. </a:t>
            </a:r>
          </a:p>
          <a:p>
            <a:pPr>
              <a:buFontTx/>
              <a:buChar char="-"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Мотивационная готовность - </a:t>
            </a:r>
            <a:endParaRPr lang="ru-RU" sz="4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Ребёнок принимает новую социальную роль – </a:t>
            </a:r>
            <a:r>
              <a:rPr lang="ru-RU" b="1" dirty="0" err="1" smtClean="0"/>
              <a:t>роль</a:t>
            </a:r>
            <a:r>
              <a:rPr lang="ru-RU" b="1" dirty="0" smtClean="0"/>
              <a:t> школьника,</a:t>
            </a:r>
            <a:r>
              <a:rPr lang="ru-RU" dirty="0" smtClean="0"/>
              <a:t> положительно относится к школе,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к учебной деятельности, у ребёнка есть желание учиться.</a:t>
            </a:r>
          </a:p>
          <a:p>
            <a:r>
              <a:rPr lang="ru-RU" u="sng" dirty="0" smtClean="0"/>
              <a:t>С этой целью родителям надо:</a:t>
            </a:r>
          </a:p>
          <a:p>
            <a:pPr>
              <a:buFontTx/>
              <a:buChar char="-"/>
            </a:pPr>
            <a:r>
              <a:rPr lang="ru-RU" dirty="0" smtClean="0"/>
              <a:t>объяснить, зачем дети ходят учиться – чтобы получать знания, которые необходимы каждому человеку;</a:t>
            </a:r>
          </a:p>
          <a:p>
            <a:pPr>
              <a:buFontTx/>
              <a:buChar char="-"/>
            </a:pPr>
            <a:r>
              <a:rPr lang="ru-RU" dirty="0" smtClean="0"/>
              <a:t>- дать ребёнку позитивную информацию о школе, ребёнок должен видеть, что родители спокойно и уверенно смотрят на его поступление в школу.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Волевая готовность - </a:t>
            </a:r>
            <a:endParaRPr lang="ru-RU" sz="4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 smtClean="0"/>
              <a:t>Ребёнок управляет</a:t>
            </a:r>
            <a:r>
              <a:rPr lang="ru-RU" dirty="0" smtClean="0"/>
              <a:t> своими эмоциями, поведением, </a:t>
            </a:r>
            <a:r>
              <a:rPr lang="ru-RU" u="sng" dirty="0" smtClean="0"/>
              <a:t>умеет организовать </a:t>
            </a:r>
            <a:r>
              <a:rPr lang="ru-RU" dirty="0" smtClean="0"/>
              <a:t>своё рабочее место и поддерживать порядок на нём;</a:t>
            </a:r>
          </a:p>
          <a:p>
            <a:r>
              <a:rPr lang="ru-RU" u="sng" dirty="0" smtClean="0"/>
              <a:t>Ребёнок ставит перед собой цель</a:t>
            </a:r>
            <a:r>
              <a:rPr lang="ru-RU" dirty="0" smtClean="0"/>
              <a:t>, принимает решение о начале деятельности, намечает план действий, выполняет его, проявляет определённые усилия, оценивает результат своей деятельности, а также умеет длительно выполнять не очень привлекательную работу.</a:t>
            </a:r>
          </a:p>
          <a:p>
            <a:r>
              <a:rPr lang="ru-RU" u="sng" dirty="0" smtClean="0"/>
              <a:t>Волевая готовность необходима для нормальной адаптации к школе.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Коммуникативная готовность -</a:t>
            </a:r>
            <a:r>
              <a:rPr lang="ru-RU" sz="4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Ребёнок имеет потребность в общении, умение общаться со взрослыми и сверстниками; </a:t>
            </a:r>
          </a:p>
          <a:p>
            <a:r>
              <a:rPr lang="ru-RU" dirty="0" smtClean="0"/>
              <a:t>Ребёнок умеет включиться в детское сообщество, действовать совместно с другими, в случае необходимости уступать или отстаивать свою правоту, подчиняться или руководить;</a:t>
            </a:r>
          </a:p>
          <a:p>
            <a:r>
              <a:rPr lang="ru-RU" dirty="0" smtClean="0"/>
              <a:t>Учите ребёнка слушать, видеть, наблюдать, запоминать и перерабатывать полученную информацию.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</TotalTime>
  <Words>316</Words>
  <PresentationFormat>Экран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Психологическая готовность детей к школе</vt:lpstr>
      <vt:lpstr>Слайд 2</vt:lpstr>
      <vt:lpstr>Интеллектуальная готовность -</vt:lpstr>
      <vt:lpstr>Мотивационная готовность - </vt:lpstr>
      <vt:lpstr>Волевая готовность - </vt:lpstr>
      <vt:lpstr>Коммуникативная готовность -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готовность детей к школе</dc:title>
  <dc:creator>Домашний компьютер</dc:creator>
  <cp:lastModifiedBy>Домашний компьютер</cp:lastModifiedBy>
  <cp:revision>13</cp:revision>
  <dcterms:created xsi:type="dcterms:W3CDTF">2017-10-25T12:51:39Z</dcterms:created>
  <dcterms:modified xsi:type="dcterms:W3CDTF">2017-10-25T14:59:03Z</dcterms:modified>
</cp:coreProperties>
</file>