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DB83C6-1F4B-4BD1-A656-269C8977FAE8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F5B73F-EBC7-480A-B07D-AECCCF5DE34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wneuro.ru/deficita-vnimaniya-s-giperaktivnostyu-cindrom-giperaktivnosti-s-deficitom-vnimaniya-klinika-vosstanovitelnoj-nevrologii-lechenie-insulta-vrach-nevrolog-diagnostika-mozga-osteoxondroz-83.html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what-this.ru/assets/images/people/brain1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3.imgbb.ru/img8/7/7/4/7740e052f403fc58f6037ccc30895942.jpe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claw.ru/a-children/man/skanfoto40/002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veer.com/IMG/PIMG/CBP/CBP1027048_P.JP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ewneuro.ru/video-eeg-mozga-klinika-vosstanovitelnoj-nevrologii-356.html" TargetMode="External"/><Relationship Id="rId3" Type="http://schemas.openxmlformats.org/officeDocument/2006/relationships/image" Target="../media/image8.jpeg"/><Relationship Id="rId7" Type="http://schemas.openxmlformats.org/officeDocument/2006/relationships/hyperlink" Target="http://www.newneuro.ru/magnitno-rezonansnaya-tomografiya-diagnostika-lechenie-klinika-vosstanovitelnoj-nevrologii-lechenie-insulta-vrach-nevrolog-diagnostika-mozga-osteoxondroz-62.html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newneuro.ru/exoencefalografiya-exo-encefalografiya-exoencefaloskopiya-exo-encefaloskopiya-diagnostika-klinika-vosstanovitelnoj-nevrologii-lechenie-insulta-vrach-nevrolog-diagnostika-mozga-osteoxondroz-67.html" TargetMode="External"/><Relationship Id="rId5" Type="http://schemas.openxmlformats.org/officeDocument/2006/relationships/hyperlink" Target="http://www.newneuro.ru/vyzvannye-potencialy-diagnostika-zritelnye-sluxovye-golovnogo-mozga-metod-issledovanie-kognitivnye-registraciya-otkloneniya-somatosensornye-akusticheskie-stvolovye-36.html" TargetMode="External"/><Relationship Id="rId4" Type="http://schemas.openxmlformats.org/officeDocument/2006/relationships/hyperlink" Target="http://www.newneuro.ru/eeg-elektro-encefalogramma-encefalografiya-elektroencefalografiya-elektroencefalogramma-golovnogo-mozga-u-detej-rasshifrovka-sdelat-stoimost-ritmy-klinicheskaya-kompyuternaya-3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sz="4800" dirty="0" smtClean="0"/>
              <a:t>Что должна знать мама ?»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ru-RU" dirty="0" smtClean="0"/>
              <a:t>« Школа для родителей»</a:t>
            </a:r>
          </a:p>
          <a:p>
            <a:pPr algn="l"/>
            <a:r>
              <a:rPr lang="ru-RU" dirty="0" smtClean="0"/>
              <a:t>Тифлопедагог : Бурштейн Л.В</a:t>
            </a:r>
            <a:r>
              <a:rPr lang="ru-RU" dirty="0" smtClean="0"/>
              <a:t>.</a:t>
            </a:r>
          </a:p>
          <a:p>
            <a:pPr algn="l"/>
            <a:r>
              <a:rPr lang="ru-RU" sz="2000" dirty="0" err="1" smtClean="0"/>
              <a:t>Мдоу</a:t>
            </a:r>
            <a:r>
              <a:rPr lang="ru-RU" sz="2000" dirty="0" smtClean="0"/>
              <a:t> № 143 « Золотая рыбка»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71472" y="1124065"/>
            <a:ext cx="7929618" cy="2385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2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3E47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Лечение минимальной мозговой дисфункции всегда носит комплексный характер. </a:t>
            </a:r>
            <a:r>
              <a:rPr lang="ru-RU" sz="1000" dirty="0" smtClean="0">
                <a:solidFill>
                  <a:srgbClr val="003E47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3E47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очетают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3E47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такие</a:t>
            </a:r>
          </a:p>
          <a:p>
            <a:pPr marL="0" marR="0" lvl="0" indent="142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3E47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 методики, как: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42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психотерапия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42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педагогическая коррекция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42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применение медикаментозных препаратов: </a:t>
            </a: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ноотропов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, средств, улучшающих мозговое кровообращение, </a:t>
            </a: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нейропротекторов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8" indent="1428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современные высокотехнологичные методики, например,</a:t>
            </a:r>
          </a:p>
          <a:p>
            <a:pPr lvl="8" indent="1428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транскраниальную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 магнитную стимуляцию головного мозга, </a:t>
            </a:r>
          </a:p>
          <a:p>
            <a:pPr lvl="8" indent="1428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применение которой позволяет добиваться очень хороших результатов.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42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3E47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Комплексный подход и работа в ногу со временем - это то, что помогает </a:t>
            </a:r>
          </a:p>
          <a:p>
            <a:pPr marL="0" marR="0" lvl="0" indent="142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3E47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нашим специалистам вот уже длительное время успешно бороться с минимальной мозговой дисфункцией, </a:t>
            </a:r>
          </a:p>
          <a:p>
            <a:pPr marL="0" marR="0" lvl="0" indent="142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596B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  <a:hlinkClick r:id="rId2"/>
              </a:rPr>
              <a:t>синдромом дефицита внимания с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00596B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  <a:hlinkClick r:id="rId2"/>
              </a:rPr>
              <a:t>гиперактивностью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596B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  <a:hlinkClick r:id="rId2"/>
              </a:rPr>
              <a:t>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3E47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и другими видами неврологической патологии.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Pictures\s5489257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75" y="1285875"/>
            <a:ext cx="4286250" cy="428625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 rot="10800000" flipV="1">
            <a:off x="642910" y="5933707"/>
            <a:ext cx="67151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Родился малыш и в роддоме врачи ставят диагноз « </a:t>
            </a:r>
            <a:r>
              <a:rPr lang="ru-RU" dirty="0" smtClean="0"/>
              <a:t>ПЭП»Что  это  такое? Насколько  серьезно  для </a:t>
            </a:r>
            <a:r>
              <a:rPr lang="ru-RU" dirty="0" smtClean="0"/>
              <a:t>развития  малыша?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Картинка 7 из 1429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4214818"/>
            <a:ext cx="2021307" cy="250029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42910" y="785795"/>
            <a:ext cx="75724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Головной мозг  ребенка  стремительно  развивается  и растет, к  9  месяцам  удваивая  массу. В  это  время  он  обладает огромным потенциалом  к  восстановлению. Именно , поэтому  с  лечением  медлить  нельзя .Все  , что  мы  упускаем  вылечить  до  1 года, догнать  потом очень  сложно  или  невозможно, так  как  зоны  мозга  уже  сформируются. Пока  ребенок  будет  маленьким  отклонений  в  развитии  будет  практически  не видно, но  вот  ребенку -3-4 года, усложняются  требования  к  развитию  и обучению и  становится  ясно, что  у  ребенка  не развита  речь, память, мышление,   у него  рассеянное  внимание, он </a:t>
            </a:r>
            <a:r>
              <a:rPr lang="ru-RU" dirty="0" err="1" smtClean="0"/>
              <a:t>гиперактивный</a:t>
            </a:r>
            <a:r>
              <a:rPr lang="ru-RU" dirty="0" smtClean="0"/>
              <a:t>, у  него  низкий  познавательный  интерес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А  к 6-7 годам такому  ребенку  могут  поставить  диагноз – </a:t>
            </a:r>
            <a:r>
              <a:rPr lang="ru-RU" b="1" dirty="0" smtClean="0"/>
              <a:t>СДВГ </a:t>
            </a:r>
            <a:r>
              <a:rPr lang="ru-RU" dirty="0" smtClean="0"/>
              <a:t>( синдром  дефицита  внимания  и </a:t>
            </a:r>
            <a:r>
              <a:rPr lang="ru-RU" dirty="0" err="1" smtClean="0"/>
              <a:t>гиперактивность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или  ММД</a:t>
            </a:r>
            <a:r>
              <a:rPr lang="ru-RU" dirty="0" smtClean="0"/>
              <a:t> – малая  мозговая  дисфункция.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Картинка 9 из 18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214686"/>
            <a:ext cx="2257423" cy="3381907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71868" y="2787659"/>
            <a:ext cx="52864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fontAlgn="base">
              <a:spcBef>
                <a:spcPct val="0"/>
              </a:spcBef>
              <a:spcAft>
                <a:spcPct val="0"/>
              </a:spcAft>
              <a:tabLst>
                <a:tab pos="4984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хронические болезни беременной женщины, в ходе которых имеет место негативное воздействие на плод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острые инфекции беременной или обострение хронических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генетические, хромосомные заболевания будущей матери и плода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патология беременности: угроза прерывания, токсикоз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травмы матери во время беременности, отравления, воздействие вредных излучений,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прием некоторых лекарственных средств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патологические роды: затяжные или стремительные, крупный плод, асфиксия, обвитие пуповины, акушерский травматизм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недоношенность новорожденного, различные заболевания, которые мешают ему адекватно приспосабливаться к окружающим условиям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35561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вредные воздействия на ребенка в первую неделю жизни: травмы, инфекции нервной системы и т. д.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7554" y="2571744"/>
            <a:ext cx="4514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Причины возникновения ПЭП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928670"/>
            <a:ext cx="7286676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Перинатальная </a:t>
            </a:r>
            <a:r>
              <a:rPr lang="ru-RU" b="1" i="1" dirty="0" smtClean="0"/>
              <a:t>энцефалопатия(ПЭП или ППЦНС) </a:t>
            </a:r>
            <a:r>
              <a:rPr lang="ru-RU" dirty="0" smtClean="0"/>
              <a:t>- это обобщенное понятие, которое включает поражения головного мозга различного характера в перинатальном периоде (</a:t>
            </a:r>
            <a:r>
              <a:rPr lang="ru-RU" dirty="0" err="1" smtClean="0"/>
              <a:t>период,охватывающий</a:t>
            </a:r>
            <a:r>
              <a:rPr lang="ru-RU" dirty="0" smtClean="0"/>
              <a:t> </a:t>
            </a:r>
            <a:r>
              <a:rPr lang="ru-RU" dirty="0" smtClean="0"/>
              <a:t>промежуток времени, начиная от </a:t>
            </a:r>
            <a:r>
              <a:rPr lang="ru-RU" sz="2800" dirty="0" smtClean="0"/>
              <a:t>2</a:t>
            </a:r>
            <a:r>
              <a:rPr lang="ru-RU" sz="2000" dirty="0" smtClean="0"/>
              <a:t>8</a:t>
            </a:r>
            <a:r>
              <a:rPr lang="ru-RU" dirty="0" smtClean="0"/>
              <a:t> </a:t>
            </a:r>
            <a:r>
              <a:rPr lang="ru-RU" dirty="0" smtClean="0"/>
              <a:t>недели беременности и заканчивая примерно первой неделей жизни малыша).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а 2 из 142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928802"/>
            <a:ext cx="4214842" cy="4635014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57158" y="894575"/>
            <a:ext cx="864399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Головной  мозг  в  норме   поглощает  25 % кислорода, поступающего  в  организм. У новорожденного  доля  мозга   в использовании  кислорода  составляет  50 %.Поэтому, ребенок, если  находился в родовых  путях несколько  дольше положенного, испытав  кислородное  голодание, в медицинских документах получит  диагноз « ПЭП».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57158" y="2824545"/>
            <a:ext cx="3357586" cy="2139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Термин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«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Перинатальная  энцефалопатия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 происходит  от сочетания латинских  слов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peri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(промежуточное) 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natus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 рождение)  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encephalon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(головной мозг),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patia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(нарушение.)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Диагноз « ПЭП» - перинатальная  энцефалопатия  ( он  же ППЦНС) – собирательный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44" y="928671"/>
            <a:ext cx="864399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ОЦЕНКА  УЩЕРБА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  только  малыш  появился  на свет, он сразу попадает  в  заботливые  руки  врачей, которые  оценивают  его состояние, используя шкалу АПГАР. Ее показатели  складываются из 5 признаков: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Сердцебиение, дыхание, мышечного  тонуса, цвета кожных покровов, рефлексо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в. Каждый показатель -= 2 баллам. Если  сумма показателей  равна: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-10 баллам – состояние  ребенка хорошее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6-7 баллам – удовлетворительное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 и ниже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тяжелое.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6-8 баллов – легкая форма поражения мозга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Характерный  синдром – повышение нервно- рефлекторной  возбудимости. Малыш постоянно  в  движении, беспокоен, плачет, плохо и мало спит, очень  трудно  засыпает. Практически  всегда отмечаются  мышечная  </a:t>
            </a: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дистония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повышение коленных рефлексов, тремор  конечностей и подбородка.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4-6 баллов- средне – тяжелая форма поражения мозга.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Может  проявляться  в </a:t>
            </a: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гипертензионно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гидроцефальным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синдромом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14282" y="3416011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ГГС )и синдромом  угнетения ЦНС. Характерная  черта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ГГС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увеличение  размеров  головы , раскрытие черепных швов  более 0,5 см. увеличение и набухание большого  родничка.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Нередко отмечается симптом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ГРЕФЕ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симптом  заходящего  солнца, когда между  верхним веком т радужной оболочкой  видна полоска белка) непостоянный горизонтальный  нистагм ( ритмическое  подергивание  глазных  яблок), сходящееся и расходящееся  косоглазие , а  также </a:t>
            </a: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ассиметрия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мимической мускулатуры, нижней  челюсти( отвисание), нарушение  акта  глотания.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1-4 балла – тяжелая  форма поражения мозга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Такие  ребятки вялы и малоподвижны. Врожденные  рефлексы   у них  отсутствуют, зрачки  сужены, глаза практически  не реагируют  на свет. Нет  реакции на болевые  раздражители, врожденные  рефлексы угнетены, взгляд  плавает,  даже  дыхание  и биение  сердца совершается  с  трудом, частые  задержки  дыхания  « </a:t>
            </a: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апное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», удары  сердца слишком редкие  и аритмичные, артериальное  давление  низкое. Могут  отмечаться  приступы судорог. Тяжелое  состояние сохраняется 10-15 дней, и поскольку   у таких  детей отсутствуют  рефлексы сосания и глотания  , их помещают  в  реанимацию.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Последствия ПЭП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4400" b="1" dirty="0" smtClean="0"/>
              <a:t>1.Гипертензионный  синдром</a:t>
            </a:r>
            <a:r>
              <a:rPr lang="ru-RU" sz="3600" dirty="0" smtClean="0"/>
              <a:t>( повышенное  внутричерепное давление  или  ВЧД –Выражается частым  срыгиванием, общим  беспокойством. Отток ликвора от  головного мозга может затрудняться в  горизонтальном положении, поэтому  ребенок  лучше себя чувствует , когда его  держат  вертикально. Он плохо засыпает  в  дурном  настроении, монотонно кричит. Хуже   становится   в моменты  магнитных  бурь, при  перемене  погоды  и времени  года. </a:t>
            </a:r>
          </a:p>
          <a:p>
            <a:r>
              <a:rPr lang="ru-RU" sz="4400" dirty="0" smtClean="0"/>
              <a:t>2. </a:t>
            </a:r>
            <a:r>
              <a:rPr lang="ru-RU" sz="4800" b="1" dirty="0" err="1" smtClean="0"/>
              <a:t>Гидроцефальный</a:t>
            </a:r>
            <a:r>
              <a:rPr lang="ru-RU" sz="4800" b="1" dirty="0" smtClean="0"/>
              <a:t>  синдром</a:t>
            </a:r>
            <a:r>
              <a:rPr lang="ru-RU" sz="3600" dirty="0" smtClean="0"/>
              <a:t>( водянка мозга).Это  избыточное накопление ликвора  в  желудочках мозга и подоболочечных пространствах .Проявляется повышением ВЧД.</a:t>
            </a:r>
          </a:p>
          <a:p>
            <a:r>
              <a:rPr lang="ru-RU" sz="3600" dirty="0" smtClean="0"/>
              <a:t>При  диагностике очень  важен  контроль  окружности  головы:</a:t>
            </a:r>
          </a:p>
          <a:p>
            <a:r>
              <a:rPr lang="ru-RU" sz="3600" dirty="0" smtClean="0"/>
              <a:t>1 месяц – не  более 3 см.</a:t>
            </a:r>
          </a:p>
          <a:p>
            <a:r>
              <a:rPr lang="ru-RU" sz="3600" dirty="0" smtClean="0"/>
              <a:t>2 месяц- не более 2см.</a:t>
            </a:r>
          </a:p>
          <a:p>
            <a:r>
              <a:rPr lang="ru-RU" sz="3600" dirty="0" smtClean="0"/>
              <a:t>3 месяц- 1,5 см</a:t>
            </a:r>
          </a:p>
          <a:p>
            <a:r>
              <a:rPr lang="ru-RU" sz="3600" dirty="0" smtClean="0"/>
              <a:t> 4-6 месяц – 1 см</a:t>
            </a:r>
          </a:p>
          <a:p>
            <a:r>
              <a:rPr lang="ru-RU" sz="3600" dirty="0" smtClean="0"/>
              <a:t>7-12 месяц – 0,5 см.</a:t>
            </a:r>
          </a:p>
          <a:p>
            <a:r>
              <a:rPr lang="ru-RU" sz="4400" b="1" dirty="0" smtClean="0"/>
              <a:t>3ГГС</a:t>
            </a:r>
            <a:r>
              <a:rPr lang="ru-RU" sz="4400" dirty="0" smtClean="0"/>
              <a:t> ( </a:t>
            </a:r>
            <a:r>
              <a:rPr lang="ru-RU" sz="4400" b="1" dirty="0" err="1" smtClean="0"/>
              <a:t>гипертензионно</a:t>
            </a:r>
            <a:r>
              <a:rPr lang="ru-RU" sz="4400" b="1" dirty="0" smtClean="0"/>
              <a:t>- </a:t>
            </a:r>
            <a:r>
              <a:rPr lang="ru-RU" sz="4400" b="1" dirty="0" err="1" smtClean="0"/>
              <a:t>гидроцефальный</a:t>
            </a:r>
            <a:r>
              <a:rPr lang="ru-RU" sz="4400" b="1" dirty="0" smtClean="0"/>
              <a:t> синдром)</a:t>
            </a:r>
            <a:r>
              <a:rPr lang="ru-RU" sz="4400" dirty="0" smtClean="0"/>
              <a:t>Давление  </a:t>
            </a:r>
            <a:r>
              <a:rPr lang="ru-RU" sz="3600" dirty="0" smtClean="0"/>
              <a:t>ликвора повышается, и из-за этого  расширяются </a:t>
            </a:r>
            <a:r>
              <a:rPr lang="ru-RU" sz="3600" dirty="0" err="1" smtClean="0"/>
              <a:t>ликворопроводящие</a:t>
            </a:r>
            <a:r>
              <a:rPr lang="ru-RU" sz="3600" dirty="0" smtClean="0"/>
              <a:t>  пути. ГГС  имеет  3 варианта  развития:</a:t>
            </a:r>
          </a:p>
          <a:p>
            <a:r>
              <a:rPr lang="ru-RU" sz="3600" dirty="0" smtClean="0"/>
              <a:t>1. Нормализация  роста окружности головы  к  6 месяцам. При  незначительном отклонении, это происходит самопроизвольно, не требует  лечение.</a:t>
            </a:r>
          </a:p>
          <a:p>
            <a:r>
              <a:rPr lang="ru-RU" sz="3600" dirty="0" smtClean="0"/>
              <a:t>2. Компенсированный  </a:t>
            </a:r>
            <a:r>
              <a:rPr lang="ru-RU" sz="3600" dirty="0" err="1" smtClean="0"/>
              <a:t>гидроцефальный</a:t>
            </a:r>
            <a:r>
              <a:rPr lang="ru-RU" sz="3600" dirty="0" smtClean="0"/>
              <a:t>  </a:t>
            </a:r>
            <a:r>
              <a:rPr lang="ru-RU" sz="3600" dirty="0" err="1" smtClean="0"/>
              <a:t>синдром.В</a:t>
            </a:r>
            <a:r>
              <a:rPr lang="ru-RU" sz="3600" dirty="0" smtClean="0"/>
              <a:t> 8-12 месяцев давление  нормализуется, но </a:t>
            </a:r>
            <a:r>
              <a:rPr lang="ru-RU" sz="3600" dirty="0" err="1" smtClean="0"/>
              <a:t>ликворопроводящие</a:t>
            </a:r>
            <a:r>
              <a:rPr lang="ru-RU" sz="3600" dirty="0" smtClean="0"/>
              <a:t> пути  остаются  расширенными.При  своевременном  лечении  они  приходят  в  норму.</a:t>
            </a:r>
          </a:p>
          <a:p>
            <a:r>
              <a:rPr lang="ru-RU" sz="3600" dirty="0" smtClean="0"/>
              <a:t>3. Развитие гидроцефалии.</a:t>
            </a:r>
          </a:p>
          <a:p>
            <a:r>
              <a:rPr lang="ru-RU" sz="4400" dirty="0" smtClean="0"/>
              <a:t>4. </a:t>
            </a:r>
            <a:r>
              <a:rPr lang="ru-RU" sz="4400" b="1" dirty="0" smtClean="0"/>
              <a:t>Синдром  </a:t>
            </a:r>
            <a:r>
              <a:rPr lang="ru-RU" sz="4400" b="1" dirty="0" err="1" smtClean="0"/>
              <a:t>вегетовисцеральных</a:t>
            </a:r>
            <a:r>
              <a:rPr lang="ru-RU" sz="4400" b="1" dirty="0" smtClean="0"/>
              <a:t> дисфункций</a:t>
            </a:r>
            <a:r>
              <a:rPr lang="ru-RU" sz="4400" dirty="0" smtClean="0"/>
              <a:t> </a:t>
            </a:r>
            <a:r>
              <a:rPr lang="ru-RU" sz="3600" dirty="0" smtClean="0"/>
              <a:t>проявляется  в  первые  месяц- полтора  на фоне повышенной нервно- рефлекторной возбудимости и </a:t>
            </a:r>
            <a:r>
              <a:rPr lang="ru-RU" sz="3600" dirty="0" err="1" smtClean="0"/>
              <a:t>гипертензионно</a:t>
            </a:r>
            <a:r>
              <a:rPr lang="ru-RU" sz="3600" dirty="0" smtClean="0"/>
              <a:t>- </a:t>
            </a:r>
            <a:r>
              <a:rPr lang="ru-RU" sz="3600" dirty="0" err="1" smtClean="0"/>
              <a:t>гидоцефального</a:t>
            </a:r>
            <a:r>
              <a:rPr lang="ru-RU" sz="3600" dirty="0" smtClean="0"/>
              <a:t>  синдрома. Это  проявляется  упорным  срыгиванием, снижением  веса, нарушением  ритма  дыхания, изменением   окраски  кожных покровов, </a:t>
            </a:r>
            <a:r>
              <a:rPr lang="ru-RU" sz="3600" dirty="0" err="1" smtClean="0"/>
              <a:t>акроцианозом</a:t>
            </a:r>
            <a:r>
              <a:rPr lang="ru-RU" sz="3600" dirty="0" smtClean="0"/>
              <a:t> ( синеет </a:t>
            </a:r>
            <a:r>
              <a:rPr lang="ru-RU" sz="3600" dirty="0" err="1" smtClean="0"/>
              <a:t>перефирия</a:t>
            </a:r>
            <a:r>
              <a:rPr lang="ru-RU" sz="3600" dirty="0" smtClean="0"/>
              <a:t> – ручки, ножки, нос, уши), </a:t>
            </a:r>
            <a:r>
              <a:rPr lang="ru-RU" sz="3600" dirty="0" err="1" smtClean="0"/>
              <a:t>тахи</a:t>
            </a:r>
            <a:r>
              <a:rPr lang="ru-RU" sz="3600" dirty="0" smtClean="0"/>
              <a:t> и </a:t>
            </a:r>
            <a:r>
              <a:rPr lang="ru-RU" sz="3600" dirty="0" err="1" smtClean="0"/>
              <a:t>брадилалия</a:t>
            </a:r>
            <a:r>
              <a:rPr lang="ru-RU" sz="3600" dirty="0" smtClean="0"/>
              <a:t> ( учащенное  и </a:t>
            </a:r>
            <a:r>
              <a:rPr lang="ru-RU" sz="3600" dirty="0" err="1" smtClean="0"/>
              <a:t>уреженное</a:t>
            </a:r>
            <a:r>
              <a:rPr lang="ru-RU" sz="3600" dirty="0" smtClean="0"/>
              <a:t>  дыхание), дисфункции  кишечника, височные  </a:t>
            </a:r>
            <a:r>
              <a:rPr lang="ru-RU" sz="3200" dirty="0" smtClean="0"/>
              <a:t>облысения. </a:t>
            </a:r>
            <a:endParaRPr lang="ru-RU" sz="3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223559"/>
          </a:xfrm>
        </p:spPr>
        <p:txBody>
          <a:bodyPr>
            <a:noAutofit/>
          </a:bodyPr>
          <a:lstStyle/>
          <a:p>
            <a:r>
              <a:rPr lang="ru-RU" sz="800" b="1" dirty="0" smtClean="0"/>
              <a:t>5</a:t>
            </a:r>
            <a:r>
              <a:rPr lang="ru-RU" sz="900" b="1" dirty="0" smtClean="0"/>
              <a:t>. </a:t>
            </a:r>
            <a:r>
              <a:rPr lang="ru-RU" sz="1200" b="1" dirty="0" smtClean="0"/>
              <a:t>Синдром  двигательных  нарушений</a:t>
            </a:r>
            <a:r>
              <a:rPr lang="ru-RU" sz="1200" dirty="0" smtClean="0"/>
              <a:t>  </a:t>
            </a:r>
            <a:r>
              <a:rPr lang="ru-RU" sz="800" dirty="0" smtClean="0"/>
              <a:t>выявляется  с первых  дней  жизни, может  протекать с мышечной  гипотонией( сниженным  тонусом, гипертонией ( повышенным  тонусом  или  </a:t>
            </a:r>
            <a:r>
              <a:rPr lang="ru-RU" sz="800" dirty="0" err="1" smtClean="0"/>
              <a:t>дистонией</a:t>
            </a:r>
            <a:r>
              <a:rPr lang="ru-RU" sz="800" dirty="0" smtClean="0"/>
              <a:t> ( когда мышечный тонус может  быть  понижен  или  повышен  в  разных  группах  мышц. Такой  же  диагноз  ставится  при  парезах ( ослаблении ограничении двигательных  возможностей  и параличах ( полное  отсутствие двигательных возможностей)</a:t>
            </a:r>
          </a:p>
          <a:p>
            <a:r>
              <a:rPr lang="ru-RU" sz="1200" b="1" dirty="0" smtClean="0"/>
              <a:t>6. Синдром повышенной нервно- рефлекторной  </a:t>
            </a:r>
            <a:r>
              <a:rPr lang="ru-RU" sz="900" b="1" dirty="0" smtClean="0"/>
              <a:t>возбудимости</a:t>
            </a:r>
            <a:r>
              <a:rPr lang="ru-RU" sz="800" dirty="0" smtClean="0"/>
              <a:t>. Такие  малыши раздражительны, плохо  кушают. Они  часто  срыгивают  во  время  кормления  и отказываются от  груди, хуже  засыпают, меньше  спят.</a:t>
            </a:r>
          </a:p>
          <a:p>
            <a:r>
              <a:rPr lang="ru-RU" sz="1200" b="1" dirty="0" smtClean="0"/>
              <a:t>7. Синдром  угнетения ЦНС</a:t>
            </a:r>
            <a:endParaRPr lang="ru-RU" sz="1200" dirty="0" smtClean="0"/>
          </a:p>
          <a:p>
            <a:r>
              <a:rPr lang="ru-RU" sz="800" dirty="0" smtClean="0"/>
              <a:t>Более  редкое  и  тяжелое проявление  ПЭП</a:t>
            </a:r>
          </a:p>
          <a:p>
            <a:r>
              <a:rPr lang="ru-RU" sz="800" dirty="0" smtClean="0"/>
              <a:t>У  таких  детей значительно  снижена  двигательная  активность. Малыш  выглядит  вялым, крик  тихий  и слабый. Сон  долгий, глубокий. Он  быстро  устает  во время  кормления, в  наиболее  тяжелых  случаях  сосательный  рефлекс  отсутствует</a:t>
            </a:r>
          </a:p>
          <a:p>
            <a:r>
              <a:rPr lang="ru-RU" sz="900" b="1" dirty="0" smtClean="0"/>
              <a:t>8. </a:t>
            </a:r>
            <a:r>
              <a:rPr lang="ru-RU" sz="1200" b="1" dirty="0" smtClean="0"/>
              <a:t>Эпилептический  синдром</a:t>
            </a:r>
            <a:endParaRPr lang="ru-RU" sz="1200" dirty="0" smtClean="0"/>
          </a:p>
          <a:p>
            <a:r>
              <a:rPr lang="ru-RU" sz="800" dirty="0" smtClean="0"/>
              <a:t>Может  проявляется  в  любом  возрасте  судорогами  или  их  эквивалентами (замиранием, кивками, стереотипными движениями, потерей  сознания.)У  грудничков судорожные  </a:t>
            </a:r>
            <a:r>
              <a:rPr lang="ru-RU" sz="800" dirty="0" err="1" smtClean="0"/>
              <a:t>параксимы</a:t>
            </a:r>
            <a:r>
              <a:rPr lang="ru-RU" sz="800" dirty="0" smtClean="0"/>
              <a:t> имитируют те двигательные  возможности, которые ребенок  к моменту их появления обладает ( спонтанное  возникновение  безусловных  рефлексов)</a:t>
            </a:r>
          </a:p>
          <a:p>
            <a:r>
              <a:rPr lang="ru-RU" sz="800" b="1" dirty="0" smtClean="0"/>
              <a:t>9. </a:t>
            </a:r>
            <a:r>
              <a:rPr lang="ru-RU" sz="900" b="1" dirty="0" smtClean="0"/>
              <a:t>Синдром задержки психомоторного  развития</a:t>
            </a:r>
            <a:r>
              <a:rPr lang="ru-RU" sz="900" dirty="0" smtClean="0"/>
              <a:t> </a:t>
            </a:r>
            <a:r>
              <a:rPr lang="ru-RU" sz="800" dirty="0" smtClean="0"/>
              <a:t>начинает  проявляется  с  1-2 месяцев. Выражается  задержкой  угасания  врожденных  рефлексов, задержкой развития  фиксации  взора, недостаточным  оживлением  при  общении. Двигательная  функция начинает  активно компенсироваться  после  6-7 месяцев и восстанавливается  к  1,5 годам.</a:t>
            </a:r>
          </a:p>
          <a:p>
            <a:r>
              <a:rPr lang="ru-RU" sz="1200" b="1" dirty="0" smtClean="0"/>
              <a:t>10. Детский  церебральный  паралич</a:t>
            </a:r>
            <a:r>
              <a:rPr lang="ru-RU" sz="1200" dirty="0" smtClean="0"/>
              <a:t> </a:t>
            </a:r>
            <a:r>
              <a:rPr lang="ru-RU" sz="800" dirty="0" smtClean="0"/>
              <a:t>( ДЦП) – одно  из тех  заболеваний, которые  часто  приводят  к  тяжелой  гибели корковой  части двигательной  зоны  мозга, наступает  асимметрия ( </a:t>
            </a:r>
            <a:r>
              <a:rPr lang="ru-RU" sz="800" dirty="0" err="1" smtClean="0"/>
              <a:t>дискоординация</a:t>
            </a:r>
            <a:r>
              <a:rPr lang="ru-RU" sz="800" dirty="0" smtClean="0"/>
              <a:t>) двигательных  функций.</a:t>
            </a:r>
          </a:p>
          <a:p>
            <a:r>
              <a:rPr lang="ru-RU" sz="1200" b="1" dirty="0" smtClean="0"/>
              <a:t>11. Кисты,</a:t>
            </a:r>
            <a:r>
              <a:rPr lang="ru-RU" sz="1200" dirty="0" smtClean="0"/>
              <a:t>, </a:t>
            </a:r>
            <a:r>
              <a:rPr lang="ru-RU" sz="800" dirty="0" smtClean="0"/>
              <a:t>появляются  в  следствии  гибели части  вещества  головного мозга.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Картинка 2 из 2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429000"/>
            <a:ext cx="2786081" cy="2786082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500166" y="1142984"/>
            <a:ext cx="72866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Минимальная мозговая дисфункция сопровождается расстройствами общих регуляторных механизмов в центральной нервной системе и характеризуется нарушениями в эмоционально-волевой сфере, отклонениями от нормы восприятия, поведения, вегетативных функций,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3" descr="Минимальные мозговые дисфункции, лечение, клиника восстановительной неврологии фото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785794"/>
            <a:ext cx="2286000" cy="1704975"/>
          </a:xfrm>
          <a:prstGeom prst="rect">
            <a:avLst/>
          </a:prstGeom>
          <a:noFill/>
        </p:spPr>
      </p:pic>
      <p:pic>
        <p:nvPicPr>
          <p:cNvPr id="19457" name="Рисунок 4" descr="Минимальные мозговые дисфункции, лечение, клиника восстановительной неврологии фото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928670"/>
            <a:ext cx="2286000" cy="171450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2162175"/>
            <a:ext cx="9144000" cy="0"/>
          </a:xfrm>
          <a:prstGeom prst="rect">
            <a:avLst/>
          </a:prstGeom>
          <a:solidFill>
            <a:srgbClr val="EEF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003E47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      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 rot="10800000" flipV="1">
            <a:off x="928662" y="2939240"/>
            <a:ext cx="7858148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2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3E47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Минимальная мозговая дисфункция сопровождается расстройствами общих регуляторных механизмов в центральной нервной системе и характеризуется нарушениями в эмоционально-волевой сфере, отклонениями от нормы восприятия, поведения, вегетативных функций, Для подтверждения диагноза минимальной мозговой дисфункции применяются такие методики, как: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normalizeH="0" baseline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электроэнцефалография</a:t>
            </a:r>
            <a:endParaRPr kumimoji="0" lang="ru-RU" sz="1400" b="1" i="0" u="none" strike="noStrike" normalizeH="0" baseline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normalizeH="0" baseline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ea typeface="Times New Roman" pitchFamily="18" charset="0"/>
                <a:cs typeface="Arial" pitchFamily="34" charset="0"/>
                <a:hlinkClick r:id="rId5"/>
              </a:rPr>
              <a:t>вызванные потенциалы</a:t>
            </a:r>
            <a:endParaRPr kumimoji="0" lang="ru-RU" sz="1400" b="1" i="0" u="none" strike="noStrike" normalizeH="0" baseline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normalizeH="0" baseline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ea typeface="Times New Roman" pitchFamily="18" charset="0"/>
                <a:cs typeface="Arial" pitchFamily="34" charset="0"/>
                <a:hlinkClick r:id="rId6"/>
              </a:rPr>
              <a:t>ультразвуковое исследование</a:t>
            </a:r>
            <a:endParaRPr kumimoji="0" lang="ru-RU" sz="1400" b="1" i="0" u="none" strike="noStrike" normalizeH="0" baseline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normalizeH="0" baseline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7"/>
              </a:rPr>
              <a:t>магнитно-резонансная томография </a:t>
            </a:r>
            <a:r>
              <a:rPr kumimoji="0" lang="ru-RU" sz="1400" b="1" i="0" u="none" strike="noStrike" normalizeH="0" baseline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rebuchet MS" pitchFamily="34" charset="0"/>
                <a:ea typeface="Times New Roman" pitchFamily="18" charset="0"/>
                <a:cs typeface="Arial" pitchFamily="34" charset="0"/>
              </a:rPr>
              <a:t>(для исключения поражения органического характера)</a:t>
            </a:r>
            <a:endParaRPr kumimoji="0" lang="ru-RU" sz="1400" b="1" i="0" u="none" strike="noStrike" normalizeH="0" baseline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normalizeH="0" baseline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rebuchet MS" pitchFamily="34" charset="0"/>
                <a:ea typeface="Times New Roman" pitchFamily="18" charset="0"/>
                <a:cs typeface="Arial" pitchFamily="34" charset="0"/>
              </a:rPr>
              <a:t>нейросонография</a:t>
            </a:r>
            <a:r>
              <a:rPr kumimoji="0" lang="ru-RU" sz="1400" b="1" i="0" u="none" strike="noStrike" normalizeH="0" baseline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rebuchet MS" pitchFamily="34" charset="0"/>
                <a:ea typeface="Times New Roman" pitchFamily="18" charset="0"/>
                <a:cs typeface="Arial" pitchFamily="34" charset="0"/>
              </a:rPr>
              <a:t> (у детей младшего возраста)</a:t>
            </a:r>
            <a:endParaRPr kumimoji="0" lang="ru-RU" sz="1400" b="1" i="0" u="none" strike="noStrike" normalizeH="0" baseline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normalizeH="0" baseline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8"/>
              </a:rPr>
              <a:t>ЭЭГ </a:t>
            </a:r>
            <a:endParaRPr kumimoji="0" lang="ru-RU" sz="1400" b="1" i="0" u="none" strike="noStrike" normalizeH="0" baseline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1" i="0" u="none" strike="noStrike" normalizeH="0" baseline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rebuchet MS" pitchFamily="34" charset="0"/>
                <a:ea typeface="Times New Roman" pitchFamily="18" charset="0"/>
                <a:cs typeface="Arial" pitchFamily="34" charset="0"/>
              </a:rPr>
              <a:t>лабораторная диагностика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rebuchet MS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1437</Words>
  <Application>Microsoft Office PowerPoint</Application>
  <PresentationFormat>Экран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«Что должна знать мама ?»</vt:lpstr>
      <vt:lpstr>Слайд 2</vt:lpstr>
      <vt:lpstr>Слайд 3</vt:lpstr>
      <vt:lpstr>Слайд 4</vt:lpstr>
      <vt:lpstr>Слайд 5</vt:lpstr>
      <vt:lpstr>Слайд 6</vt:lpstr>
      <vt:lpstr>Последствия ПЭП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«Что должна знать мама ?»</dc:title>
  <dc:creator>Хозяин</dc:creator>
  <cp:lastModifiedBy>Хозяин</cp:lastModifiedBy>
  <cp:revision>10</cp:revision>
  <dcterms:created xsi:type="dcterms:W3CDTF">2011-12-12T11:53:01Z</dcterms:created>
  <dcterms:modified xsi:type="dcterms:W3CDTF">2012-01-08T02:51:09Z</dcterms:modified>
</cp:coreProperties>
</file>