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67" r:id="rId5"/>
    <p:sldId id="268" r:id="rId6"/>
    <p:sldId id="269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70" r:id="rId20"/>
    <p:sldId id="271" r:id="rId21"/>
    <p:sldId id="263" r:id="rId22"/>
    <p:sldId id="260" r:id="rId23"/>
    <p:sldId id="261" r:id="rId24"/>
    <p:sldId id="262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845C439-1E4E-4AC2-A02E-3A762FEBD1BD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C89FD80-0C6E-4226-BBF4-AEF423D121E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510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439-1E4E-4AC2-A02E-3A762FEBD1BD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9FD80-0C6E-4226-BBF4-AEF423D121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356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439-1E4E-4AC2-A02E-3A762FEBD1BD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9FD80-0C6E-4226-BBF4-AEF423D121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047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439-1E4E-4AC2-A02E-3A762FEBD1BD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9FD80-0C6E-4226-BBF4-AEF423D121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914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439-1E4E-4AC2-A02E-3A762FEBD1BD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9FD80-0C6E-4226-BBF4-AEF423D121E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667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439-1E4E-4AC2-A02E-3A762FEBD1BD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9FD80-0C6E-4226-BBF4-AEF423D121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734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439-1E4E-4AC2-A02E-3A762FEBD1BD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9FD80-0C6E-4226-BBF4-AEF423D121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451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439-1E4E-4AC2-A02E-3A762FEBD1BD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9FD80-0C6E-4226-BBF4-AEF423D121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298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439-1E4E-4AC2-A02E-3A762FEBD1BD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9FD80-0C6E-4226-BBF4-AEF423D121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444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439-1E4E-4AC2-A02E-3A762FEBD1BD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9FD80-0C6E-4226-BBF4-AEF423D121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855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5C439-1E4E-4AC2-A02E-3A762FEBD1BD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9FD80-0C6E-4226-BBF4-AEF423D121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848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3845C439-1E4E-4AC2-A02E-3A762FEBD1BD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C89FD80-0C6E-4226-BBF4-AEF423D121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422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9980" y="150126"/>
            <a:ext cx="9966960" cy="4967784"/>
          </a:xfrm>
        </p:spPr>
        <p:txBody>
          <a:bodyPr>
            <a:normAutofit fontScale="90000"/>
          </a:bodyPr>
          <a:lstStyle/>
          <a:p>
            <a:r>
              <a:rPr lang="ru-RU" b="0" dirty="0"/>
              <a:t/>
            </a:r>
            <a:br>
              <a:rPr lang="ru-RU" b="0" dirty="0"/>
            </a:br>
            <a:r>
              <a:rPr lang="ru-RU" sz="5300" b="0" dirty="0">
                <a:solidFill>
                  <a:srgbClr val="FF0000"/>
                </a:solidFill>
              </a:rPr>
              <a:t> </a:t>
            </a:r>
            <a:r>
              <a:rPr lang="ru-RU" sz="5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Современная технология эффективной </a:t>
            </a:r>
            <a:r>
              <a:rPr lang="ru-RU" sz="5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социализации </a:t>
            </a:r>
            <a:r>
              <a:rPr lang="ru-RU" sz="5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</a:t>
            </a:r>
            <a:r>
              <a:rPr lang="ru-RU" sz="5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Гришаевой </a:t>
            </a:r>
            <a:r>
              <a:rPr lang="ru-RU" sz="5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Н.П. </a:t>
            </a:r>
            <a:br>
              <a:rPr lang="ru-RU" sz="5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 </a:t>
            </a:r>
            <a:r>
              <a:rPr lang="ru-RU" sz="5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рефлексии.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876073"/>
          </a:xfrm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Бальжинимаева Н.А.</a:t>
            </a:r>
          </a:p>
          <a:p>
            <a:endParaRPr lang="ru-RU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37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lotte.my1.ru/biblioteka/a_ao-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841" y="274320"/>
            <a:ext cx="8519160" cy="6217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ch1251s.mskobr.ru/users_files/VTN_do/images/%2C%20%D1%83%D0%B1%D0%B5%D1%80%D0%B8...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2161" y="320040"/>
            <a:ext cx="7924800" cy="6294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ds71sever.edu-penza.ru/MDyYLze4ixI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681" y="320041"/>
            <a:ext cx="7833360" cy="6202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ds71sever.edu-penza.ru/CKDTcks4pIs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441" y="228601"/>
            <a:ext cx="7863840" cy="6385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ch1251s.mskobr.ru/users_files/VTN_do/images/%20%D1%8F%20%D0%BF%D0%BE%D0%B9%D0%B4%D1%83...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361" y="335280"/>
            <a:ext cx="7940040" cy="62788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lotte.my1.ru/biblioteka/a_ao-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1" y="259080"/>
            <a:ext cx="7665720" cy="6172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ds71sever.edu-penza.ru/IrTgykW9mdc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681" y="289560"/>
            <a:ext cx="7726680" cy="6278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old.edu54.ru/sites/default/files/upload/2011/02/getImage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520" y="350521"/>
            <a:ext cx="7940040" cy="6187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ds220.ru/sites/default/files/userupload/etiket_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360" y="289560"/>
            <a:ext cx="8564879" cy="6263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0972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Главное при овладении технологией </a:t>
            </a:r>
            <a:br>
              <a:rPr lang="ru-RU" sz="3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«Развивающее общение» – </a:t>
            </a:r>
            <a:br>
              <a:rPr lang="ru-RU" sz="3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соблюдать следующие принципы: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7680" y="1615440"/>
            <a:ext cx="11201400" cy="4724400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Принимать </a:t>
            </a: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</a:t>
            </a:r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чувства</a:t>
            </a:r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ребёнка.</a:t>
            </a:r>
          </a:p>
          <a:p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Прояснять эти чувства для осознания их ребёнком.</a:t>
            </a:r>
          </a:p>
          <a:p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Не принимать </a:t>
            </a: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отдельные действия</a:t>
            </a:r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ребенка, ведущие к нарушению эмоционального и физического благополучия детей и взрослых (например: «Я не могу позволить тебе так поступать, потому что у нас есть правило…»).</a:t>
            </a:r>
          </a:p>
          <a:p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Говорить ребенку о своих чувствах, используя «</a:t>
            </a:r>
            <a:r>
              <a:rPr lang="ru-RU" sz="18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Я-сообщение</a:t>
            </a:r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Вводить правила жизни в группе, разработанные совместно с детьми. Постоянно в безличной форме к ним обращаться при решении конфликтных ситуаций. Например: «У нас есть правило: кто первый взял игрушку, тот в нее и играет, сколько он захочет.</a:t>
            </a:r>
          </a:p>
          <a:p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6. Хвалить ребёнка за сделанную работу через её описание: «Домик получился красивый», «Какой порядок в кукольном домике!»</a:t>
            </a:r>
          </a:p>
          <a:p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7. Не давать ребенку готовых рецептов, а говорить: «А как ты думаешь?..».</a:t>
            </a:r>
          </a:p>
          <a:p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8. Постоянно поддерживать позитивную инициативу ребенка.</a:t>
            </a:r>
          </a:p>
          <a:p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9. Стараться в любом режимном моменте предоставить ребёнку возможность выбора.</a:t>
            </a:r>
          </a:p>
          <a:p>
            <a:endParaRPr lang="ru-RU" sz="18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47244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b="1" dirty="0">
                <a:solidFill>
                  <a:srgbClr val="FF0000"/>
                </a:solidFill>
              </a:rPr>
              <a:t>Педагогические технологии социализации детей </a:t>
            </a:r>
            <a:r>
              <a:rPr lang="ru-RU" b="1" dirty="0" smtClean="0">
                <a:solidFill>
                  <a:srgbClr val="FF0000"/>
                </a:solidFill>
              </a:rPr>
              <a:t>в ДОО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1432560"/>
            <a:ext cx="9872871" cy="492252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  <a:p>
            <a:endParaRPr lang="ru-RU" dirty="0"/>
          </a:p>
          <a:p>
            <a:r>
              <a:rPr lang="ru-RU" sz="9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1.Клубный час </a:t>
            </a:r>
          </a:p>
          <a:p>
            <a:r>
              <a:rPr lang="ru-RU" sz="9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2.Ежедневный круг рефлексии </a:t>
            </a:r>
          </a:p>
          <a:p>
            <a:r>
              <a:rPr lang="ru-RU" sz="9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3.Ситуации месяца </a:t>
            </a:r>
          </a:p>
          <a:p>
            <a:r>
              <a:rPr lang="ru-RU" sz="9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4.Заключительные праздники по «Ситуациям месяца» </a:t>
            </a:r>
          </a:p>
          <a:p>
            <a:r>
              <a:rPr lang="ru-RU" sz="9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5.Проблемные педагогические ситуации </a:t>
            </a:r>
          </a:p>
          <a:p>
            <a:r>
              <a:rPr lang="ru-RU" sz="9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6.Дети-волонтеры </a:t>
            </a:r>
          </a:p>
          <a:p>
            <a:r>
              <a:rPr lang="ru-RU" sz="9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7.Социальные акции </a:t>
            </a:r>
          </a:p>
          <a:p>
            <a:r>
              <a:rPr lang="ru-RU" sz="9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8.Волшебный телефон </a:t>
            </a:r>
          </a:p>
          <a:p>
            <a:r>
              <a:rPr lang="ru-RU" sz="9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9.Технология включения родителей в образовательный процесс </a:t>
            </a:r>
          </a:p>
          <a:p>
            <a:r>
              <a:rPr lang="ru-RU" sz="9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10.Развивающее общение </a:t>
            </a:r>
          </a:p>
          <a:p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237019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96012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«Развивающее общение»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3000" y="1645920"/>
            <a:ext cx="9872871" cy="44500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Что происходит с детьми после трёх-шести месяцев применения этой технологии? Дети начинают сами в такой же манере общаться друг с другом и взрослыми. Существенно, в 2-3 раза, понижается уровень агрессивности в общении детей, особенно у мальчиков. Значительно чаще дети обращаются к воспитателю за советом, а не только с жалобой, что существенно повышает эмоциональный комфорт в общении и способствует эмоциональной защищённости каждого ребенка и препятствует эмоциональному выгоранию педагога.</a:t>
            </a:r>
          </a:p>
          <a:p>
            <a:endParaRPr lang="ru-RU" sz="28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7760" y="609600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педагогической технологии </a:t>
            </a:r>
            <a:b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«Ежедневный рефлексивный круг»: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сплочение детского коллектива;</a:t>
            </a:r>
          </a:p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формирование умения слушать и понимать друг друга;</a:t>
            </a:r>
          </a:p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формирование общей позиции относительно различных      аспектов жизни в группе;</a:t>
            </a:r>
          </a:p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обсуждение планов на день, неделю, месяц;</a:t>
            </a:r>
          </a:p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развитие умения выражать свои чувства и переживания публично;</a:t>
            </a:r>
          </a:p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привлечение родителей к жизни детей в ДОО.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502920"/>
            <a:ext cx="9875520" cy="4267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Правила проведения РК для взрослых: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3000" y="1097280"/>
            <a:ext cx="9872871" cy="537972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8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Рефлексивный круг проводится каждый день в удобное время  (лучше с утра и вечером). </a:t>
            </a:r>
          </a:p>
          <a:p>
            <a:pPr>
              <a:buNone/>
            </a:pPr>
            <a:r>
              <a:rPr lang="ru-RU" sz="8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• Круг начинается с </a:t>
            </a:r>
            <a:r>
              <a:rPr lang="ru-RU" sz="8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речёвки</a:t>
            </a:r>
            <a:r>
              <a:rPr lang="ru-RU" sz="8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ru-RU" sz="8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• Время проведения:   - младшая группа 5-10 минут , - подготовительная группа до 20 минут </a:t>
            </a:r>
          </a:p>
          <a:p>
            <a:pPr>
              <a:buNone/>
            </a:pPr>
            <a:r>
              <a:rPr lang="ru-RU" sz="8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• Необходимо соблюдать атрибутику и традиционность проведения РК: </a:t>
            </a:r>
          </a:p>
          <a:p>
            <a:pPr>
              <a:buNone/>
            </a:pPr>
            <a:r>
              <a:rPr lang="ru-RU" sz="8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приглушенный электрический свет </a:t>
            </a:r>
          </a:p>
          <a:p>
            <a:pPr>
              <a:buNone/>
            </a:pPr>
            <a:r>
              <a:rPr lang="ru-RU" sz="8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спокойная музыка </a:t>
            </a:r>
          </a:p>
          <a:p>
            <a:pPr>
              <a:buNone/>
            </a:pPr>
            <a:r>
              <a:rPr lang="ru-RU" sz="8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свеча (электрическая), мягкий предмет (мяч),  которые </a:t>
            </a:r>
            <a:r>
              <a:rPr lang="ru-RU" sz="8000" b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 передают </a:t>
            </a:r>
            <a:r>
              <a:rPr lang="ru-RU" sz="8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кругу </a:t>
            </a:r>
          </a:p>
          <a:p>
            <a:pPr>
              <a:buNone/>
            </a:pPr>
            <a:r>
              <a:rPr lang="ru-RU" sz="8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место проведения РК (ковер, подушки для мебели, круг на полу) </a:t>
            </a:r>
          </a:p>
          <a:p>
            <a:pPr>
              <a:buNone/>
            </a:pPr>
            <a:r>
              <a:rPr lang="ru-RU" sz="8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• Нельзя оценивать высказывания детей. </a:t>
            </a:r>
          </a:p>
          <a:p>
            <a:pPr>
              <a:buNone/>
            </a:pPr>
            <a:r>
              <a:rPr lang="ru-RU" sz="8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• Утренний круг всегда заканчивается вопросом к родителям через детей. </a:t>
            </a:r>
          </a:p>
          <a:p>
            <a:pPr>
              <a:buNone/>
            </a:pPr>
            <a:r>
              <a:rPr lang="ru-RU" sz="8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• Если не знаешь, как реагировать на высказывания ребенка, спроси его о чувствах, покивай головой или скажи «Так бывает». </a:t>
            </a:r>
          </a:p>
          <a:p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Правила проведения РК для детей: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3000" y="1874520"/>
            <a:ext cx="9872871" cy="4221480"/>
          </a:xfrm>
        </p:spPr>
        <p:txBody>
          <a:bodyPr/>
          <a:lstStyle/>
          <a:p>
            <a:endParaRPr lang="ru-RU" dirty="0" smtClean="0"/>
          </a:p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Правило поднятой руки. </a:t>
            </a:r>
          </a:p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Говорить по одному или тому у кого в руках предмет. </a:t>
            </a:r>
          </a:p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Отвечать на тот вопрос, который задан. </a:t>
            </a:r>
          </a:p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повторять. </a:t>
            </a:r>
          </a:p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не хочешь можешь не говорить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160" y="762000"/>
            <a:ext cx="1034796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цели и задачи: 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•Развитие инициативы, </a:t>
            </a:r>
            <a:r>
              <a:rPr lang="ru-RU" sz="2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поведения и произвольного внимания 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•Создание более сплоченного коллектива детей 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•Совместное планирование с детьми текущего дня, недели, месяца 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•Самодиагностика воспитателя 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•Проверка знаний детей 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•Развитие коммуникативных навыков у детей 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•Снятие эмоционального напряжения у детей 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•Развитие взаимодействия дошкольного учреждения и родителей по средствам технологии «К родителям через детей» 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•Формирование общего группового пространства, создание </a:t>
            </a:r>
            <a:r>
              <a:rPr lang="ru-RU" sz="2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общегрупповых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норм и ценностей. 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•Развитие уверенности в себе и способности выступать публично 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•Развитие познавательного интереса у детей 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•Развитие способности переживать трудные ситуации и разочарования у детей 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•Способность разрешать конфликты 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•Способность выслушивать друг друга, ждать своей очереди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cap="all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«РАЗВИВАЮЩЕЕ ОБЩЕНИЕ «</a:t>
            </a:r>
            <a:br>
              <a:rPr lang="ru-RU" sz="3600" b="1" cap="all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СРЕДСТВО САМОРЕГУЛЯЦИИ ПОВЕДЕНИЯ ДЕТЕЙ -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Технологии «Развивающее общение» принадлежит ведущая роль в развитии </a:t>
            </a:r>
            <a:r>
              <a:rPr lang="ru-RU" sz="36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поведения детей, поскольку она позволяет если не полностью, то в большей степени самому ребенку решать свои проблемы, найти решения в конфликтных ситуациях, которые постоянно возникают в общении детей всех возрастных групп.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Почему нужно обучать детей самостоятельному решению конфликтов?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Во-первых, самостоятельное решение конфликтов детьми значительно разгружает взрослого, которому в этом случае не требуется исполнять роль судьи, а достаточно занимать более комфортную позицию помощника.</a:t>
            </a: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Во-вторых, когда дети осваивают технологию решения конфликтов, ответственность за происходящее и случившееся ложится на самих детей, что в свою очередь ведет к большей самостоятельности каждого отдельного ребенка, а значит, к развитию </a:t>
            </a:r>
            <a:r>
              <a:rPr lang="ru-RU" b="1" dirty="0" err="1" smtClean="0">
                <a:solidFill>
                  <a:schemeClr val="accent4">
                    <a:lumMod val="50000"/>
                  </a:schemeClr>
                </a:solidFill>
              </a:rPr>
              <a:t>саморегуляции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поведения.</a:t>
            </a: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В-третьих, новые навыки конструктивного поведения понижают степень конфликтности группы в целом.</a:t>
            </a: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В-четвертых, обучение данному навыку повышает самооценку детей, что позволяет им чувствовать себя более уверенно в общении со сверстниками и в жизни, а значит, уровень эмоциональной защищенности ребенка растёт.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Замечательные психологи А. Фабер и Э. </a:t>
            </a:r>
            <a:r>
              <a:rPr lang="ru-RU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Мазлиш</a:t>
            </a:r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в своей книге «Как говорить, чтобы дети слушали, и как слушать, чтобы дети говорили» предлагают следующее решение конфликта: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3000" y="2057400"/>
            <a:ext cx="9872871" cy="4389120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Шаг 1: опишите то, что вы видите. Или попросите самих детей рассказать, что происходит между ними.</a:t>
            </a: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Шаг 2: опишите чувства, которые, по вашему мнению, испытывает ребенок   </a:t>
            </a: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Шаг 3: примите чувства ребенка.</a:t>
            </a: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Шаг 4: попросите детей озвучить свои позиции друг другу. . На этом этапе важно не предлагать своё решение.</a:t>
            </a: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Шаг 5: Если этого оказалось недостаточно и дети не могут договориться сами, напомните правила, существующие в группе, в детском саду или обществе в целом.</a:t>
            </a: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Шаг 6: оставьте детей одних, дав им задание обсудить проблему друг с другом и </a:t>
            </a:r>
            <a:r>
              <a:rPr lang="ru-RU" b="1" u="sng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вместе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найти решение, которое </a:t>
            </a:r>
            <a:r>
              <a:rPr lang="ru-RU" b="1" u="sng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устроит обоих.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08204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Как ввести «правила жизни в группе»?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3000" y="1524000"/>
            <a:ext cx="9872871" cy="4572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Если в группе произошла какая-либо ситуация, связанная с нарушением правил, то сразу или спустя некоторое время, но не позже, чем через день после нарушения, следует обсудить случившееся. Спросить, что другие дети, не участвовавшие в нарушении, думают об этом, хотели бы они попасть в такую ситуацию.</a:t>
            </a: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Обратить внимание инициатора нарушения на реакцию и чувства других детей.</a:t>
            </a: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Предложить детям ввести правило и сделать его правилом недели, то есть время от времени напоминать о нём детям. </a:t>
            </a: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Спросить детей: «Ребята, а что же нам делать в следующий раз, если кто-то нарушит наше правило?» Ответы демонстративно записать, обсудить, отказаться от заведомо неприемлемых вариантов и оставить конструктивные решения. 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mage.jimcdn.com/app/cms/image/transf/none/path/s882e92197d270751/image/i9e032917d466f7d9/version/1392559881/image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521" y="320040"/>
            <a:ext cx="8214360" cy="6004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lotte.my1.ru/biblioteka/a_ao-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1" y="350520"/>
            <a:ext cx="9311640" cy="6141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TM03457444[[fn=Основа]]</Template>
  <TotalTime>220</TotalTime>
  <Words>849</Words>
  <Application>Microsoft Office PowerPoint</Application>
  <PresentationFormat>Широкоэкранный</PresentationFormat>
  <Paragraphs>92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Corbel</vt:lpstr>
      <vt:lpstr>Times New Roman</vt:lpstr>
      <vt:lpstr>Базис</vt:lpstr>
      <vt:lpstr>  Современная технология эффективной социализации ребенка  Гришаевой Н.П.   Круг рефлексии. </vt:lpstr>
      <vt:lpstr> Педагогические технологии социализации детей в ДОО </vt:lpstr>
      <vt:lpstr>Презентация PowerPoint</vt:lpstr>
      <vt:lpstr>«РАЗВИВАЮЩЕЕ ОБЩЕНИЕ « КАК СРЕДСТВО САМОРЕГУЛЯЦИИ ПОВЕДЕНИЯ ДЕТЕЙ -  </vt:lpstr>
      <vt:lpstr>Почему нужно обучать детей самостоятельному решению конфликтов?</vt:lpstr>
      <vt:lpstr>Замечательные психологи А. Фабер и Э. Мазлиш в своей книге «Как говорить, чтобы дети слушали, и как слушать, чтобы дети говорили» предлагают следующее решение конфликта: </vt:lpstr>
      <vt:lpstr>Как ввести «правила жизни в группе»?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Главное при овладении технологией  «Развивающее общение» –  соблюдать следующие принципы: </vt:lpstr>
      <vt:lpstr>«Развивающее общение»</vt:lpstr>
      <vt:lpstr>Задачи педагогической технологии  «Ежедневный рефлексивный круг»:</vt:lpstr>
      <vt:lpstr> Правила проведения РК для взрослых:</vt:lpstr>
      <vt:lpstr>Правила проведения РК для детей: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Современная технология эффективной социализации ребенка  Гришаевой Н.П.   Круг рефлексии. </dc:title>
  <dc:creator>Админ</dc:creator>
  <cp:lastModifiedBy>Админ</cp:lastModifiedBy>
  <cp:revision>19</cp:revision>
  <dcterms:created xsi:type="dcterms:W3CDTF">2018-11-12T08:49:04Z</dcterms:created>
  <dcterms:modified xsi:type="dcterms:W3CDTF">2018-11-26T06:33:59Z</dcterms:modified>
</cp:coreProperties>
</file>